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9" r:id="rId6"/>
    <p:sldId id="268" r:id="rId7"/>
    <p:sldId id="270" r:id="rId8"/>
    <p:sldId id="264" r:id="rId9"/>
    <p:sldId id="271" r:id="rId10"/>
    <p:sldId id="265" r:id="rId11"/>
    <p:sldId id="272" r:id="rId12"/>
    <p:sldId id="266" r:id="rId13"/>
    <p:sldId id="273" r:id="rId14"/>
    <p:sldId id="274" r:id="rId15"/>
    <p:sldId id="276" r:id="rId16"/>
    <p:sldId id="275" r:id="rId17"/>
    <p:sldId id="277" r:id="rId18"/>
  </p:sldIdLst>
  <p:sldSz cx="9906000" cy="6858000" type="A4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0"/>
  </p:normalViewPr>
  <p:slideViewPr>
    <p:cSldViewPr>
      <p:cViewPr>
        <p:scale>
          <a:sx n="84" d="100"/>
          <a:sy n="84" d="100"/>
        </p:scale>
        <p:origin x="-246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7F4E88-4532-48DE-A057-77361F03A6C6}" type="doc">
      <dgm:prSet loTypeId="urn:microsoft.com/office/officeart/2005/8/layout/cycle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0FFDD6-D0DE-48EF-8A60-7EBE68DCD5AC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b="1" dirty="0" smtClean="0"/>
            <a:t>Целеполагание, стратегия, бизнес-модель</a:t>
          </a:r>
          <a:endParaRPr lang="ru-RU" sz="1800" dirty="0"/>
        </a:p>
      </dgm:t>
    </dgm:pt>
    <dgm:pt modelId="{6B97F65A-96C2-4AB0-BA0D-11AFF3DC60C3}" type="parTrans" cxnId="{F34ECCD7-45A6-47F3-BEA7-FC04FCB98E33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3C4F60ED-4648-4BB7-A9EF-3949216D95F9}" type="sibTrans" cxnId="{F34ECCD7-45A6-47F3-BEA7-FC04FCB98E33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CA22EFDB-E530-4A16-AA44-CA1312F2ECCB}">
      <dgm:prSet phldrT="[Текст]" custT="1"/>
      <dgm:spPr/>
      <dgm:t>
        <a:bodyPr/>
        <a:lstStyle/>
        <a:p>
          <a:r>
            <a:rPr lang="ru-RU" sz="1800" b="1" smtClean="0"/>
            <a:t>Организационная структура и процессы</a:t>
          </a:r>
          <a:endParaRPr lang="ru-RU" sz="1800" dirty="0"/>
        </a:p>
      </dgm:t>
    </dgm:pt>
    <dgm:pt modelId="{893613E2-90BA-4F91-83F4-4C8B88FCFF73}" type="parTrans" cxnId="{DA4F6C16-89C3-4C97-83B3-FF363FDF9AEB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30C83503-141D-4FB3-A3DD-74D4EBC6E1EB}" type="sibTrans" cxnId="{DA4F6C16-89C3-4C97-83B3-FF363FDF9AEB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16369885-C359-439B-8B75-3819CA765B1D}">
      <dgm:prSet phldrT="[Текст]" custT="1"/>
      <dgm:spPr/>
      <dgm:t>
        <a:bodyPr/>
        <a:lstStyle/>
        <a:p>
          <a:r>
            <a:rPr lang="ru-RU" sz="1800" b="1" smtClean="0"/>
            <a:t>Ресурсы</a:t>
          </a:r>
          <a:endParaRPr lang="ru-RU" sz="1800" dirty="0"/>
        </a:p>
      </dgm:t>
    </dgm:pt>
    <dgm:pt modelId="{AC29F5C7-329E-4976-BB9C-E5E03F73A473}" type="parTrans" cxnId="{F1BFD0C5-2673-498A-ADAE-1301B35B8464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03225B7-4BE4-4007-9D20-51514E40334D}" type="sibTrans" cxnId="{F1BFD0C5-2673-498A-ADAE-1301B35B8464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C98D3E71-C5CC-4F73-80BA-69803EC43DB4}">
      <dgm:prSet phldrT="[Текст]" custT="1"/>
      <dgm:spPr/>
      <dgm:t>
        <a:bodyPr/>
        <a:lstStyle/>
        <a:p>
          <a:r>
            <a:rPr lang="ru-RU" sz="1800" b="1" smtClean="0"/>
            <a:t>Продукт</a:t>
          </a:r>
          <a:endParaRPr lang="ru-RU" sz="1800" dirty="0"/>
        </a:p>
      </dgm:t>
    </dgm:pt>
    <dgm:pt modelId="{E2862693-A920-4D4F-ACD5-B5AEA0BD043A}" type="parTrans" cxnId="{CCA21313-8B5D-453B-9B81-6A7186489A6A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63B733BD-D63A-44DB-91F2-22D0F6322CF6}" type="sibTrans" cxnId="{CCA21313-8B5D-453B-9B81-6A7186489A6A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B7C2B8FB-BE4B-4DE5-B122-D2361FB95A94}">
      <dgm:prSet phldrT="[Текст]" custT="1"/>
      <dgm:spPr/>
      <dgm:t>
        <a:bodyPr/>
        <a:lstStyle/>
        <a:p>
          <a:r>
            <a:rPr lang="ru-RU" sz="1800" b="1" smtClean="0"/>
            <a:t>Люди</a:t>
          </a:r>
          <a:endParaRPr lang="ru-RU" sz="1800" dirty="0"/>
        </a:p>
      </dgm:t>
    </dgm:pt>
    <dgm:pt modelId="{8D7ED258-0B38-470C-BEF5-A42C7E138DE7}" type="parTrans" cxnId="{ACAE4942-F5CC-4FCC-BC12-CDBEC7DD39B2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B4BCB053-0033-44DC-BECD-2F4F8DD279E6}" type="sibTrans" cxnId="{ACAE4942-F5CC-4FCC-BC12-CDBEC7DD39B2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B789DC3D-1271-4FB6-9766-E152F6C6B477}" type="pres">
      <dgm:prSet presAssocID="{1C7F4E88-4532-48DE-A057-77361F03A6C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E7E75C-6D70-4C37-A430-DB2CF38E8AD2}" type="pres">
      <dgm:prSet presAssocID="{9B0FFDD6-D0DE-48EF-8A60-7EBE68DCD5AC}" presName="node" presStyleLbl="node1" presStyleIdx="0" presStyleCnt="5" custScaleX="144582" custScaleY="118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4E60A5-1E77-4EE1-9913-BC1B455D4B27}" type="pres">
      <dgm:prSet presAssocID="{9B0FFDD6-D0DE-48EF-8A60-7EBE68DCD5AC}" presName="spNode" presStyleCnt="0"/>
      <dgm:spPr/>
    </dgm:pt>
    <dgm:pt modelId="{FF4FB33A-8C06-496F-ACBD-5B18FCBDEC12}" type="pres">
      <dgm:prSet presAssocID="{3C4F60ED-4648-4BB7-A9EF-3949216D95F9}" presName="sibTrans" presStyleLbl="sibTrans1D1" presStyleIdx="0" presStyleCnt="5"/>
      <dgm:spPr/>
      <dgm:t>
        <a:bodyPr/>
        <a:lstStyle/>
        <a:p>
          <a:endParaRPr lang="ru-RU"/>
        </a:p>
      </dgm:t>
    </dgm:pt>
    <dgm:pt modelId="{742BD3B0-2C5B-4D2E-A3F7-74805A1D38B6}" type="pres">
      <dgm:prSet presAssocID="{CA22EFDB-E530-4A16-AA44-CA1312F2ECCB}" presName="node" presStyleLbl="node1" presStyleIdx="1" presStyleCnt="5" custScaleX="144582" custScaleY="118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C7C67-C010-4261-85B6-B5473E0DEFEB}" type="pres">
      <dgm:prSet presAssocID="{CA22EFDB-E530-4A16-AA44-CA1312F2ECCB}" presName="spNode" presStyleCnt="0"/>
      <dgm:spPr/>
    </dgm:pt>
    <dgm:pt modelId="{AEEBF25B-83B0-4001-AE49-C07B4B525F88}" type="pres">
      <dgm:prSet presAssocID="{30C83503-141D-4FB3-A3DD-74D4EBC6E1EB}" presName="sibTrans" presStyleLbl="sibTrans1D1" presStyleIdx="1" presStyleCnt="5"/>
      <dgm:spPr/>
      <dgm:t>
        <a:bodyPr/>
        <a:lstStyle/>
        <a:p>
          <a:endParaRPr lang="ru-RU"/>
        </a:p>
      </dgm:t>
    </dgm:pt>
    <dgm:pt modelId="{4DDE8C51-D437-4775-A98E-D6C2A77E2FDD}" type="pres">
      <dgm:prSet presAssocID="{16369885-C359-439B-8B75-3819CA765B1D}" presName="node" presStyleLbl="node1" presStyleIdx="2" presStyleCnt="5" custScaleX="144582" custScaleY="118230" custRadScaleRad="99093" custRadScaleInc="-57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249CC3-AACD-493E-BA83-5106E4DD3AA4}" type="pres">
      <dgm:prSet presAssocID="{16369885-C359-439B-8B75-3819CA765B1D}" presName="spNode" presStyleCnt="0"/>
      <dgm:spPr/>
    </dgm:pt>
    <dgm:pt modelId="{7182C01A-01EB-4628-B232-4F3A56C88656}" type="pres">
      <dgm:prSet presAssocID="{403225B7-4BE4-4007-9D20-51514E40334D}" presName="sibTrans" presStyleLbl="sibTrans1D1" presStyleIdx="2" presStyleCnt="5"/>
      <dgm:spPr/>
      <dgm:t>
        <a:bodyPr/>
        <a:lstStyle/>
        <a:p>
          <a:endParaRPr lang="ru-RU"/>
        </a:p>
      </dgm:t>
    </dgm:pt>
    <dgm:pt modelId="{473654C9-1D13-44DB-88B3-4E0C03CBCFA1}" type="pres">
      <dgm:prSet presAssocID="{C98D3E71-C5CC-4F73-80BA-69803EC43DB4}" presName="node" presStyleLbl="node1" presStyleIdx="3" presStyleCnt="5" custScaleX="144582" custScaleY="118230" custRadScaleRad="97687" custRadScaleInc="547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B2B03B-3C97-42D9-8D17-86C9F8A9258B}" type="pres">
      <dgm:prSet presAssocID="{C98D3E71-C5CC-4F73-80BA-69803EC43DB4}" presName="spNode" presStyleCnt="0"/>
      <dgm:spPr/>
    </dgm:pt>
    <dgm:pt modelId="{380313D8-0094-48E8-BF2A-B43CD9A1F6CA}" type="pres">
      <dgm:prSet presAssocID="{63B733BD-D63A-44DB-91F2-22D0F6322CF6}" presName="sibTrans" presStyleLbl="sibTrans1D1" presStyleIdx="3" presStyleCnt="5"/>
      <dgm:spPr/>
      <dgm:t>
        <a:bodyPr/>
        <a:lstStyle/>
        <a:p>
          <a:endParaRPr lang="ru-RU"/>
        </a:p>
      </dgm:t>
    </dgm:pt>
    <dgm:pt modelId="{6BD2496E-9350-477C-89DD-86EE425C279D}" type="pres">
      <dgm:prSet presAssocID="{B7C2B8FB-BE4B-4DE5-B122-D2361FB95A94}" presName="node" presStyleLbl="node1" presStyleIdx="4" presStyleCnt="5" custScaleX="143031" custScaleY="119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99820-F7CA-440C-8754-32AD56602B93}" type="pres">
      <dgm:prSet presAssocID="{B7C2B8FB-BE4B-4DE5-B122-D2361FB95A94}" presName="spNode" presStyleCnt="0"/>
      <dgm:spPr/>
    </dgm:pt>
    <dgm:pt modelId="{E2AF51DB-DAC3-4A7F-93E6-80B822B7B28F}" type="pres">
      <dgm:prSet presAssocID="{B4BCB053-0033-44DC-BECD-2F4F8DD279E6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D648386D-DACC-412D-BF28-E31E924C57C5}" type="presOf" srcId="{C98D3E71-C5CC-4F73-80BA-69803EC43DB4}" destId="{473654C9-1D13-44DB-88B3-4E0C03CBCFA1}" srcOrd="0" destOrd="0" presId="urn:microsoft.com/office/officeart/2005/8/layout/cycle6"/>
    <dgm:cxn modelId="{8AFFD20A-FCD0-435D-A5A7-0635913C6022}" type="presOf" srcId="{CA22EFDB-E530-4A16-AA44-CA1312F2ECCB}" destId="{742BD3B0-2C5B-4D2E-A3F7-74805A1D38B6}" srcOrd="0" destOrd="0" presId="urn:microsoft.com/office/officeart/2005/8/layout/cycle6"/>
    <dgm:cxn modelId="{79050E41-DB88-4A3D-B1AC-926A836D3B71}" type="presOf" srcId="{B7C2B8FB-BE4B-4DE5-B122-D2361FB95A94}" destId="{6BD2496E-9350-477C-89DD-86EE425C279D}" srcOrd="0" destOrd="0" presId="urn:microsoft.com/office/officeart/2005/8/layout/cycle6"/>
    <dgm:cxn modelId="{F34ECCD7-45A6-47F3-BEA7-FC04FCB98E33}" srcId="{1C7F4E88-4532-48DE-A057-77361F03A6C6}" destId="{9B0FFDD6-D0DE-48EF-8A60-7EBE68DCD5AC}" srcOrd="0" destOrd="0" parTransId="{6B97F65A-96C2-4AB0-BA0D-11AFF3DC60C3}" sibTransId="{3C4F60ED-4648-4BB7-A9EF-3949216D95F9}"/>
    <dgm:cxn modelId="{DA4F6C16-89C3-4C97-83B3-FF363FDF9AEB}" srcId="{1C7F4E88-4532-48DE-A057-77361F03A6C6}" destId="{CA22EFDB-E530-4A16-AA44-CA1312F2ECCB}" srcOrd="1" destOrd="0" parTransId="{893613E2-90BA-4F91-83F4-4C8B88FCFF73}" sibTransId="{30C83503-141D-4FB3-A3DD-74D4EBC6E1EB}"/>
    <dgm:cxn modelId="{69F8C672-D546-479A-A811-96265C3D7979}" type="presOf" srcId="{B4BCB053-0033-44DC-BECD-2F4F8DD279E6}" destId="{E2AF51DB-DAC3-4A7F-93E6-80B822B7B28F}" srcOrd="0" destOrd="0" presId="urn:microsoft.com/office/officeart/2005/8/layout/cycle6"/>
    <dgm:cxn modelId="{24AFEB67-35B8-4485-8D30-79CD9A99705F}" type="presOf" srcId="{30C83503-141D-4FB3-A3DD-74D4EBC6E1EB}" destId="{AEEBF25B-83B0-4001-AE49-C07B4B525F88}" srcOrd="0" destOrd="0" presId="urn:microsoft.com/office/officeart/2005/8/layout/cycle6"/>
    <dgm:cxn modelId="{6D1B050C-04A6-426A-9F5A-EF66BDE0216A}" type="presOf" srcId="{16369885-C359-439B-8B75-3819CA765B1D}" destId="{4DDE8C51-D437-4775-A98E-D6C2A77E2FDD}" srcOrd="0" destOrd="0" presId="urn:microsoft.com/office/officeart/2005/8/layout/cycle6"/>
    <dgm:cxn modelId="{8E81AD5F-F08B-4ED5-8121-E01D6C2AB892}" type="presOf" srcId="{3C4F60ED-4648-4BB7-A9EF-3949216D95F9}" destId="{FF4FB33A-8C06-496F-ACBD-5B18FCBDEC12}" srcOrd="0" destOrd="0" presId="urn:microsoft.com/office/officeart/2005/8/layout/cycle6"/>
    <dgm:cxn modelId="{F1BFD0C5-2673-498A-ADAE-1301B35B8464}" srcId="{1C7F4E88-4532-48DE-A057-77361F03A6C6}" destId="{16369885-C359-439B-8B75-3819CA765B1D}" srcOrd="2" destOrd="0" parTransId="{AC29F5C7-329E-4976-BB9C-E5E03F73A473}" sibTransId="{403225B7-4BE4-4007-9D20-51514E40334D}"/>
    <dgm:cxn modelId="{858ABCCF-CDB6-49B2-B89D-01CA8B6744E2}" type="presOf" srcId="{1C7F4E88-4532-48DE-A057-77361F03A6C6}" destId="{B789DC3D-1271-4FB6-9766-E152F6C6B477}" srcOrd="0" destOrd="0" presId="urn:microsoft.com/office/officeart/2005/8/layout/cycle6"/>
    <dgm:cxn modelId="{4C2B94AF-946F-450F-AC4D-60AD7C84C87F}" type="presOf" srcId="{63B733BD-D63A-44DB-91F2-22D0F6322CF6}" destId="{380313D8-0094-48E8-BF2A-B43CD9A1F6CA}" srcOrd="0" destOrd="0" presId="urn:microsoft.com/office/officeart/2005/8/layout/cycle6"/>
    <dgm:cxn modelId="{F13C4D01-9BA2-4F21-9CC8-0F28BA1A855A}" type="presOf" srcId="{9B0FFDD6-D0DE-48EF-8A60-7EBE68DCD5AC}" destId="{9AE7E75C-6D70-4C37-A430-DB2CF38E8AD2}" srcOrd="0" destOrd="0" presId="urn:microsoft.com/office/officeart/2005/8/layout/cycle6"/>
    <dgm:cxn modelId="{CCA21313-8B5D-453B-9B81-6A7186489A6A}" srcId="{1C7F4E88-4532-48DE-A057-77361F03A6C6}" destId="{C98D3E71-C5CC-4F73-80BA-69803EC43DB4}" srcOrd="3" destOrd="0" parTransId="{E2862693-A920-4D4F-ACD5-B5AEA0BD043A}" sibTransId="{63B733BD-D63A-44DB-91F2-22D0F6322CF6}"/>
    <dgm:cxn modelId="{B18DE3BB-E9CA-4F2B-9AD0-7C7C02BDCC75}" type="presOf" srcId="{403225B7-4BE4-4007-9D20-51514E40334D}" destId="{7182C01A-01EB-4628-B232-4F3A56C88656}" srcOrd="0" destOrd="0" presId="urn:microsoft.com/office/officeart/2005/8/layout/cycle6"/>
    <dgm:cxn modelId="{ACAE4942-F5CC-4FCC-BC12-CDBEC7DD39B2}" srcId="{1C7F4E88-4532-48DE-A057-77361F03A6C6}" destId="{B7C2B8FB-BE4B-4DE5-B122-D2361FB95A94}" srcOrd="4" destOrd="0" parTransId="{8D7ED258-0B38-470C-BEF5-A42C7E138DE7}" sibTransId="{B4BCB053-0033-44DC-BECD-2F4F8DD279E6}"/>
    <dgm:cxn modelId="{7310BAE1-B038-4C84-8CE3-B637B7C60CCF}" type="presParOf" srcId="{B789DC3D-1271-4FB6-9766-E152F6C6B477}" destId="{9AE7E75C-6D70-4C37-A430-DB2CF38E8AD2}" srcOrd="0" destOrd="0" presId="urn:microsoft.com/office/officeart/2005/8/layout/cycle6"/>
    <dgm:cxn modelId="{D7657F57-290E-40C5-A2A8-B60B4FB11B0B}" type="presParOf" srcId="{B789DC3D-1271-4FB6-9766-E152F6C6B477}" destId="{324E60A5-1E77-4EE1-9913-BC1B455D4B27}" srcOrd="1" destOrd="0" presId="urn:microsoft.com/office/officeart/2005/8/layout/cycle6"/>
    <dgm:cxn modelId="{11C42F2D-9C5E-4F6B-80F0-B29E8A9FEDA1}" type="presParOf" srcId="{B789DC3D-1271-4FB6-9766-E152F6C6B477}" destId="{FF4FB33A-8C06-496F-ACBD-5B18FCBDEC12}" srcOrd="2" destOrd="0" presId="urn:microsoft.com/office/officeart/2005/8/layout/cycle6"/>
    <dgm:cxn modelId="{479D249F-9BAB-42BC-BE9C-AE3BCBB9974B}" type="presParOf" srcId="{B789DC3D-1271-4FB6-9766-E152F6C6B477}" destId="{742BD3B0-2C5B-4D2E-A3F7-74805A1D38B6}" srcOrd="3" destOrd="0" presId="urn:microsoft.com/office/officeart/2005/8/layout/cycle6"/>
    <dgm:cxn modelId="{52B5437C-905F-4AC0-A6CA-0C7CFE5C1500}" type="presParOf" srcId="{B789DC3D-1271-4FB6-9766-E152F6C6B477}" destId="{5DFC7C67-C010-4261-85B6-B5473E0DEFEB}" srcOrd="4" destOrd="0" presId="urn:microsoft.com/office/officeart/2005/8/layout/cycle6"/>
    <dgm:cxn modelId="{D2A56ADA-4CAC-4B70-9818-B0330E4EC6CE}" type="presParOf" srcId="{B789DC3D-1271-4FB6-9766-E152F6C6B477}" destId="{AEEBF25B-83B0-4001-AE49-C07B4B525F88}" srcOrd="5" destOrd="0" presId="urn:microsoft.com/office/officeart/2005/8/layout/cycle6"/>
    <dgm:cxn modelId="{FB1BB977-5C32-410A-B5C0-E767F94DE137}" type="presParOf" srcId="{B789DC3D-1271-4FB6-9766-E152F6C6B477}" destId="{4DDE8C51-D437-4775-A98E-D6C2A77E2FDD}" srcOrd="6" destOrd="0" presId="urn:microsoft.com/office/officeart/2005/8/layout/cycle6"/>
    <dgm:cxn modelId="{93D88820-C939-4247-B3DF-92DF3F5B24B3}" type="presParOf" srcId="{B789DC3D-1271-4FB6-9766-E152F6C6B477}" destId="{29249CC3-AACD-493E-BA83-5106E4DD3AA4}" srcOrd="7" destOrd="0" presId="urn:microsoft.com/office/officeart/2005/8/layout/cycle6"/>
    <dgm:cxn modelId="{FA394062-F2A4-4EA5-AD84-83A769E7EDE9}" type="presParOf" srcId="{B789DC3D-1271-4FB6-9766-E152F6C6B477}" destId="{7182C01A-01EB-4628-B232-4F3A56C88656}" srcOrd="8" destOrd="0" presId="urn:microsoft.com/office/officeart/2005/8/layout/cycle6"/>
    <dgm:cxn modelId="{5D257C65-B224-4DF8-9CF2-6769B3B589FA}" type="presParOf" srcId="{B789DC3D-1271-4FB6-9766-E152F6C6B477}" destId="{473654C9-1D13-44DB-88B3-4E0C03CBCFA1}" srcOrd="9" destOrd="0" presId="urn:microsoft.com/office/officeart/2005/8/layout/cycle6"/>
    <dgm:cxn modelId="{21F75118-3642-4F3C-B993-A88F58FA62D5}" type="presParOf" srcId="{B789DC3D-1271-4FB6-9766-E152F6C6B477}" destId="{0FB2B03B-3C97-42D9-8D17-86C9F8A9258B}" srcOrd="10" destOrd="0" presId="urn:microsoft.com/office/officeart/2005/8/layout/cycle6"/>
    <dgm:cxn modelId="{B5D89C0D-5AFE-4F37-852A-5B4B811FD367}" type="presParOf" srcId="{B789DC3D-1271-4FB6-9766-E152F6C6B477}" destId="{380313D8-0094-48E8-BF2A-B43CD9A1F6CA}" srcOrd="11" destOrd="0" presId="urn:microsoft.com/office/officeart/2005/8/layout/cycle6"/>
    <dgm:cxn modelId="{6D237EB4-37A8-49B3-9B0C-032ADA5E2CBB}" type="presParOf" srcId="{B789DC3D-1271-4FB6-9766-E152F6C6B477}" destId="{6BD2496E-9350-477C-89DD-86EE425C279D}" srcOrd="12" destOrd="0" presId="urn:microsoft.com/office/officeart/2005/8/layout/cycle6"/>
    <dgm:cxn modelId="{615D90E5-BF13-4ACE-9B4B-CF2820FD965F}" type="presParOf" srcId="{B789DC3D-1271-4FB6-9766-E152F6C6B477}" destId="{BB099820-F7CA-440C-8754-32AD56602B93}" srcOrd="13" destOrd="0" presId="urn:microsoft.com/office/officeart/2005/8/layout/cycle6"/>
    <dgm:cxn modelId="{91FDF639-28C6-41A7-90DD-957E4F45D348}" type="presParOf" srcId="{B789DC3D-1271-4FB6-9766-E152F6C6B477}" destId="{E2AF51DB-DAC3-4A7F-93E6-80B822B7B28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C3EA1F-2CBD-418D-BA3F-C9EDC63CAB45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DD2BD75-2CEC-4F35-8028-3E59475C483F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smtClean="0"/>
            <a:t>Целеполагание, стратегия, </a:t>
          </a:r>
          <a:br>
            <a:rPr lang="ru-RU" b="1" smtClean="0"/>
          </a:br>
          <a:r>
            <a:rPr lang="ru-RU" b="1" smtClean="0"/>
            <a:t>бизнес-модель</a:t>
          </a:r>
          <a:endParaRPr lang="ru-RU" dirty="0"/>
        </a:p>
      </dgm:t>
    </dgm:pt>
    <dgm:pt modelId="{C755BB67-2878-4232-9EDE-1D7992F2C9F5}" type="parTrans" cxnId="{EF2F7651-7623-417D-AF01-56853C10383E}">
      <dgm:prSet/>
      <dgm:spPr/>
      <dgm:t>
        <a:bodyPr/>
        <a:lstStyle/>
        <a:p>
          <a:endParaRPr lang="ru-RU"/>
        </a:p>
      </dgm:t>
    </dgm:pt>
    <dgm:pt modelId="{3F5CA689-F6C0-442C-8A47-1E8481E919BA}" type="sibTrans" cxnId="{EF2F7651-7623-417D-AF01-56853C10383E}">
      <dgm:prSet/>
      <dgm:spPr/>
      <dgm:t>
        <a:bodyPr/>
        <a:lstStyle/>
        <a:p>
          <a:endParaRPr lang="ru-RU"/>
        </a:p>
      </dgm:t>
    </dgm:pt>
    <dgm:pt modelId="{E1A0F843-F349-470C-8A31-92D051C4A6E3}">
      <dgm:prSet phldrT="[Текст]"/>
      <dgm:spPr/>
      <dgm:t>
        <a:bodyPr/>
        <a:lstStyle/>
        <a:p>
          <a:r>
            <a:rPr lang="ru-RU" dirty="0" smtClean="0"/>
            <a:t>Наличие формализованной стратегии компании. Наличие постоянно работающих процедур стратегического планирования </a:t>
          </a:r>
          <a:r>
            <a:rPr lang="ru-RU" i="1" dirty="0" smtClean="0"/>
            <a:t>(процедур стратегического прогнозирования, оценки конкурентного окружения, оценки эффективности бизнес-модели, разработки сценариев развития) -</a:t>
          </a:r>
          <a:r>
            <a:rPr lang="ru-RU" b="1" dirty="0" smtClean="0"/>
            <a:t>15 баллов</a:t>
          </a:r>
          <a:endParaRPr lang="ru-RU" dirty="0"/>
        </a:p>
      </dgm:t>
    </dgm:pt>
    <dgm:pt modelId="{4B532FCF-45F0-4387-8F11-1F2721278878}" type="parTrans" cxnId="{07452609-B97C-43D8-A9CB-B06738CDAF4A}">
      <dgm:prSet/>
      <dgm:spPr/>
      <dgm:t>
        <a:bodyPr/>
        <a:lstStyle/>
        <a:p>
          <a:endParaRPr lang="ru-RU"/>
        </a:p>
      </dgm:t>
    </dgm:pt>
    <dgm:pt modelId="{E7848AA6-5463-478D-B232-C0F2C8FC96A8}" type="sibTrans" cxnId="{07452609-B97C-43D8-A9CB-B06738CDAF4A}">
      <dgm:prSet/>
      <dgm:spPr/>
      <dgm:t>
        <a:bodyPr/>
        <a:lstStyle/>
        <a:p>
          <a:endParaRPr lang="ru-RU"/>
        </a:p>
      </dgm:t>
    </dgm:pt>
    <dgm:pt modelId="{4F4006DB-246D-4AFF-B470-F01102EB88BC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smtClean="0"/>
            <a:t>Организационная структура</a:t>
          </a:r>
          <a:r>
            <a:rPr lang="ru-RU" smtClean="0"/>
            <a:t> </a:t>
          </a:r>
          <a:r>
            <a:rPr lang="ru-RU" b="1" smtClean="0"/>
            <a:t>и процессы</a:t>
          </a:r>
          <a:endParaRPr lang="ru-RU" dirty="0"/>
        </a:p>
      </dgm:t>
    </dgm:pt>
    <dgm:pt modelId="{3948652E-2118-4752-9A96-C2E1B8E819A0}" type="parTrans" cxnId="{529810DF-1F1A-46BA-8D93-FAAD8EE410A9}">
      <dgm:prSet/>
      <dgm:spPr/>
      <dgm:t>
        <a:bodyPr/>
        <a:lstStyle/>
        <a:p>
          <a:endParaRPr lang="ru-RU"/>
        </a:p>
      </dgm:t>
    </dgm:pt>
    <dgm:pt modelId="{A07D0147-B6CC-4C4D-BC4F-DF275DE91F1C}" type="sibTrans" cxnId="{529810DF-1F1A-46BA-8D93-FAAD8EE410A9}">
      <dgm:prSet/>
      <dgm:spPr/>
      <dgm:t>
        <a:bodyPr/>
        <a:lstStyle/>
        <a:p>
          <a:endParaRPr lang="ru-RU"/>
        </a:p>
      </dgm:t>
    </dgm:pt>
    <dgm:pt modelId="{49D903EF-7D33-496F-9F04-025237C06330}">
      <dgm:prSet phldrT="[Текст]"/>
      <dgm:spPr/>
      <dgm:t>
        <a:bodyPr/>
        <a:lstStyle/>
        <a:p>
          <a:r>
            <a:rPr lang="ru-RU" dirty="0" smtClean="0"/>
            <a:t>Наличие постоянно действующих органов управления, утверждающих стратегические проекты/</a:t>
          </a:r>
          <a:r>
            <a:rPr lang="ru-RU" dirty="0" err="1" smtClean="0"/>
            <a:t>инвестпроекты</a:t>
          </a:r>
          <a:r>
            <a:rPr lang="ru-RU" dirty="0" smtClean="0"/>
            <a:t> и рассматривающие ход их исполнения – </a:t>
          </a:r>
          <a:r>
            <a:rPr lang="ru-RU" b="1" dirty="0" smtClean="0"/>
            <a:t>5 баллов</a:t>
          </a:r>
          <a:r>
            <a:rPr lang="ru-RU" dirty="0" smtClean="0"/>
            <a:t>	</a:t>
          </a:r>
          <a:endParaRPr lang="ru-RU" dirty="0"/>
        </a:p>
      </dgm:t>
    </dgm:pt>
    <dgm:pt modelId="{CE3A6640-453D-47C2-B599-658113446E26}" type="parTrans" cxnId="{D7D75264-A845-49BF-B822-E1A04C31B1D6}">
      <dgm:prSet/>
      <dgm:spPr/>
      <dgm:t>
        <a:bodyPr/>
        <a:lstStyle/>
        <a:p>
          <a:endParaRPr lang="ru-RU"/>
        </a:p>
      </dgm:t>
    </dgm:pt>
    <dgm:pt modelId="{0A4D35A6-A3C6-4D38-BF9D-BBF42E202D27}" type="sibTrans" cxnId="{D7D75264-A845-49BF-B822-E1A04C31B1D6}">
      <dgm:prSet/>
      <dgm:spPr/>
      <dgm:t>
        <a:bodyPr/>
        <a:lstStyle/>
        <a:p>
          <a:endParaRPr lang="ru-RU"/>
        </a:p>
      </dgm:t>
    </dgm:pt>
    <dgm:pt modelId="{0349CE13-21DB-4E81-9AB6-B985BEA4D460}">
      <dgm:prSet/>
      <dgm:spPr/>
      <dgm:t>
        <a:bodyPr/>
        <a:lstStyle/>
        <a:p>
          <a:r>
            <a:rPr lang="ru-RU" dirty="0" smtClean="0"/>
            <a:t>Наличие процедур инициации и защиты стратегических инвестиционных проектов –   </a:t>
          </a:r>
          <a:r>
            <a:rPr lang="ru-RU" b="1" dirty="0" smtClean="0"/>
            <a:t>10 баллов</a:t>
          </a:r>
          <a:endParaRPr lang="ru-RU" b="1" dirty="0"/>
        </a:p>
      </dgm:t>
    </dgm:pt>
    <dgm:pt modelId="{03DB665C-9E3B-4B7F-B1B3-CF99FAF3DAF0}" type="parTrans" cxnId="{F90AFE72-6AFC-4F36-A5BE-26ABC991D061}">
      <dgm:prSet/>
      <dgm:spPr/>
      <dgm:t>
        <a:bodyPr/>
        <a:lstStyle/>
        <a:p>
          <a:endParaRPr lang="ru-RU"/>
        </a:p>
      </dgm:t>
    </dgm:pt>
    <dgm:pt modelId="{17A2F152-5637-4A0F-9FA5-CC5CB89EFC36}" type="sibTrans" cxnId="{F90AFE72-6AFC-4F36-A5BE-26ABC991D061}">
      <dgm:prSet/>
      <dgm:spPr/>
      <dgm:t>
        <a:bodyPr/>
        <a:lstStyle/>
        <a:p>
          <a:endParaRPr lang="ru-RU"/>
        </a:p>
      </dgm:t>
    </dgm:pt>
    <dgm:pt modelId="{84EE3A6A-3FCA-453A-B882-53F6A6A9C6B2}">
      <dgm:prSet/>
      <dgm:spPr/>
      <dgm:t>
        <a:bodyPr/>
        <a:lstStyle/>
        <a:p>
          <a:r>
            <a:rPr lang="ru-RU" smtClean="0"/>
            <a:t>Наличие описанных бизнес-процессов и регламентов изменения/ внедрения новых бизнес-процессов– </a:t>
          </a:r>
          <a:r>
            <a:rPr lang="ru-RU" b="1" smtClean="0"/>
            <a:t>5 баллов</a:t>
          </a:r>
          <a:r>
            <a:rPr lang="ru-RU" smtClean="0"/>
            <a:t>		</a:t>
          </a:r>
          <a:endParaRPr lang="ru-RU" dirty="0" smtClean="0"/>
        </a:p>
      </dgm:t>
    </dgm:pt>
    <dgm:pt modelId="{24CF5BF5-1C62-4E40-BD06-E6CFAB2D0FF5}" type="parTrans" cxnId="{9D732125-A4D3-4F09-995A-FB12E3643FEF}">
      <dgm:prSet/>
      <dgm:spPr/>
      <dgm:t>
        <a:bodyPr/>
        <a:lstStyle/>
        <a:p>
          <a:endParaRPr lang="ru-RU"/>
        </a:p>
      </dgm:t>
    </dgm:pt>
    <dgm:pt modelId="{2D684825-C587-4C95-8A3F-A60A9B480A61}" type="sibTrans" cxnId="{9D732125-A4D3-4F09-995A-FB12E3643FEF}">
      <dgm:prSet/>
      <dgm:spPr/>
      <dgm:t>
        <a:bodyPr/>
        <a:lstStyle/>
        <a:p>
          <a:endParaRPr lang="ru-RU"/>
        </a:p>
      </dgm:t>
    </dgm:pt>
    <dgm:pt modelId="{BFB3CFB3-0C0C-4FA0-ADD0-E647A408EBAE}">
      <dgm:prSet/>
      <dgm:spPr/>
      <dgm:t>
        <a:bodyPr/>
        <a:lstStyle/>
        <a:p>
          <a:r>
            <a:rPr lang="ru-RU" smtClean="0"/>
            <a:t>Наличие системы KPI для менеджмента– </a:t>
          </a:r>
          <a:r>
            <a:rPr lang="ru-RU" b="1" smtClean="0"/>
            <a:t>5 баллов</a:t>
          </a:r>
          <a:endParaRPr lang="ru-RU" b="1" dirty="0" smtClean="0"/>
        </a:p>
      </dgm:t>
    </dgm:pt>
    <dgm:pt modelId="{2CA1FC7D-E373-4BA7-9C48-FF46DEAF7CB2}" type="parTrans" cxnId="{D3390FF4-0CDA-44E9-AAA5-D2F7B1A9679D}">
      <dgm:prSet/>
      <dgm:spPr/>
      <dgm:t>
        <a:bodyPr/>
        <a:lstStyle/>
        <a:p>
          <a:endParaRPr lang="ru-RU"/>
        </a:p>
      </dgm:t>
    </dgm:pt>
    <dgm:pt modelId="{CF790CF3-3D46-4337-BC42-6600A5B984D4}" type="sibTrans" cxnId="{D3390FF4-0CDA-44E9-AAA5-D2F7B1A9679D}">
      <dgm:prSet/>
      <dgm:spPr/>
      <dgm:t>
        <a:bodyPr/>
        <a:lstStyle/>
        <a:p>
          <a:endParaRPr lang="ru-RU"/>
        </a:p>
      </dgm:t>
    </dgm:pt>
    <dgm:pt modelId="{72031B50-87D1-432D-9653-2AA1C011AC28}">
      <dgm:prSet/>
      <dgm:spPr/>
      <dgm:t>
        <a:bodyPr/>
        <a:lstStyle/>
        <a:p>
          <a:r>
            <a:rPr lang="ru-RU" smtClean="0"/>
            <a:t>Наличие системы Управления рисками– </a:t>
          </a:r>
          <a:r>
            <a:rPr lang="ru-RU" b="1" smtClean="0"/>
            <a:t>5 баллов</a:t>
          </a:r>
          <a:endParaRPr lang="ru-RU" b="1" dirty="0" smtClean="0"/>
        </a:p>
      </dgm:t>
    </dgm:pt>
    <dgm:pt modelId="{12C9C543-25AB-4FFC-801C-7B76AC305832}" type="parTrans" cxnId="{027BED65-3210-42F8-81D4-620F087A5CF0}">
      <dgm:prSet/>
      <dgm:spPr/>
      <dgm:t>
        <a:bodyPr/>
        <a:lstStyle/>
        <a:p>
          <a:endParaRPr lang="ru-RU"/>
        </a:p>
      </dgm:t>
    </dgm:pt>
    <dgm:pt modelId="{F9F8B362-514D-4CD3-8742-975AFF5EADD9}" type="sibTrans" cxnId="{027BED65-3210-42F8-81D4-620F087A5CF0}">
      <dgm:prSet/>
      <dgm:spPr/>
      <dgm:t>
        <a:bodyPr/>
        <a:lstStyle/>
        <a:p>
          <a:endParaRPr lang="ru-RU"/>
        </a:p>
      </dgm:t>
    </dgm:pt>
    <dgm:pt modelId="{02288C25-7ABE-4519-BEA5-6BD327451A6E}">
      <dgm:prSet/>
      <dgm:spPr/>
      <dgm:t>
        <a:bodyPr/>
        <a:lstStyle/>
        <a:p>
          <a:r>
            <a:rPr lang="ru-RU" dirty="0" smtClean="0"/>
            <a:t>Наличие центров управления изменениями– </a:t>
          </a:r>
          <a:r>
            <a:rPr lang="ru-RU" b="1" dirty="0" smtClean="0"/>
            <a:t>5 баллов	</a:t>
          </a:r>
          <a:endParaRPr lang="ru-RU" b="1" dirty="0"/>
        </a:p>
      </dgm:t>
    </dgm:pt>
    <dgm:pt modelId="{18A1351B-C31A-4FFD-884A-D3811D39909A}" type="parTrans" cxnId="{437A53FA-88B2-4EF6-BB44-BBA6198B7364}">
      <dgm:prSet/>
      <dgm:spPr/>
      <dgm:t>
        <a:bodyPr/>
        <a:lstStyle/>
        <a:p>
          <a:endParaRPr lang="ru-RU"/>
        </a:p>
      </dgm:t>
    </dgm:pt>
    <dgm:pt modelId="{39A2FC4C-3EFE-4285-B74B-B194F788F5B5}" type="sibTrans" cxnId="{437A53FA-88B2-4EF6-BB44-BBA6198B7364}">
      <dgm:prSet/>
      <dgm:spPr/>
      <dgm:t>
        <a:bodyPr/>
        <a:lstStyle/>
        <a:p>
          <a:endParaRPr lang="ru-RU"/>
        </a:p>
      </dgm:t>
    </dgm:pt>
    <dgm:pt modelId="{1ADF4CF9-972A-41CE-B4B4-74E83AD5ED79}" type="pres">
      <dgm:prSet presAssocID="{E0C3EA1F-2CBD-418D-BA3F-C9EDC63CAB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FBCEA9-F7AF-4561-850E-66FE4B2ADB60}" type="pres">
      <dgm:prSet presAssocID="{4DD2BD75-2CEC-4F35-8028-3E59475C483F}" presName="linNode" presStyleCnt="0"/>
      <dgm:spPr/>
    </dgm:pt>
    <dgm:pt modelId="{803FD146-C397-4AD0-849E-F067FE381E1B}" type="pres">
      <dgm:prSet presAssocID="{4DD2BD75-2CEC-4F35-8028-3E59475C483F}" presName="parentText" presStyleLbl="node1" presStyleIdx="0" presStyleCnt="2" custLinFactNeighborX="-22144" custLinFactNeighborY="23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9CA6BC-C4B6-4757-B126-54AFBFCDCE05}" type="pres">
      <dgm:prSet presAssocID="{4DD2BD75-2CEC-4F35-8028-3E59475C483F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137308-7BF0-47DF-A032-A342ACD01B81}" type="pres">
      <dgm:prSet presAssocID="{3F5CA689-F6C0-442C-8A47-1E8481E919BA}" presName="sp" presStyleCnt="0"/>
      <dgm:spPr/>
    </dgm:pt>
    <dgm:pt modelId="{7789A081-16F4-4862-905A-E8964D1494A0}" type="pres">
      <dgm:prSet presAssocID="{4F4006DB-246D-4AFF-B470-F01102EB88BC}" presName="linNode" presStyleCnt="0"/>
      <dgm:spPr/>
    </dgm:pt>
    <dgm:pt modelId="{89146077-0FF8-416D-B412-56892A53FDDB}" type="pres">
      <dgm:prSet presAssocID="{4F4006DB-246D-4AFF-B470-F01102EB88BC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9788BE-32FC-4B69-B691-87B38321C553}" type="pres">
      <dgm:prSet presAssocID="{4F4006DB-246D-4AFF-B470-F01102EB88BC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390FF4-0CDA-44E9-AAA5-D2F7B1A9679D}" srcId="{4F4006DB-246D-4AFF-B470-F01102EB88BC}" destId="{BFB3CFB3-0C0C-4FA0-ADD0-E647A408EBAE}" srcOrd="2" destOrd="0" parTransId="{2CA1FC7D-E373-4BA7-9C48-FF46DEAF7CB2}" sibTransId="{CF790CF3-3D46-4337-BC42-6600A5B984D4}"/>
    <dgm:cxn modelId="{3703FFFD-6BA4-438F-9B7A-ADFB4E9D0F26}" type="presOf" srcId="{E0C3EA1F-2CBD-418D-BA3F-C9EDC63CAB45}" destId="{1ADF4CF9-972A-41CE-B4B4-74E83AD5ED79}" srcOrd="0" destOrd="0" presId="urn:microsoft.com/office/officeart/2005/8/layout/vList5"/>
    <dgm:cxn modelId="{09CDCDB7-CD68-48B6-9242-3494C81A2CFB}" type="presOf" srcId="{02288C25-7ABE-4519-BEA5-6BD327451A6E}" destId="{ED9788BE-32FC-4B69-B691-87B38321C553}" srcOrd="0" destOrd="4" presId="urn:microsoft.com/office/officeart/2005/8/layout/vList5"/>
    <dgm:cxn modelId="{96C2C55D-1871-4CCF-A64E-8AD77B826C47}" type="presOf" srcId="{0349CE13-21DB-4E81-9AB6-B985BEA4D460}" destId="{B39CA6BC-C4B6-4757-B126-54AFBFCDCE05}" srcOrd="0" destOrd="1" presId="urn:microsoft.com/office/officeart/2005/8/layout/vList5"/>
    <dgm:cxn modelId="{B145D31A-FB1F-41E9-90D5-6C24F0187CA9}" type="presOf" srcId="{72031B50-87D1-432D-9653-2AA1C011AC28}" destId="{ED9788BE-32FC-4B69-B691-87B38321C553}" srcOrd="0" destOrd="3" presId="urn:microsoft.com/office/officeart/2005/8/layout/vList5"/>
    <dgm:cxn modelId="{EF2F7651-7623-417D-AF01-56853C10383E}" srcId="{E0C3EA1F-2CBD-418D-BA3F-C9EDC63CAB45}" destId="{4DD2BD75-2CEC-4F35-8028-3E59475C483F}" srcOrd="0" destOrd="0" parTransId="{C755BB67-2878-4232-9EDE-1D7992F2C9F5}" sibTransId="{3F5CA689-F6C0-442C-8A47-1E8481E919BA}"/>
    <dgm:cxn modelId="{529810DF-1F1A-46BA-8D93-FAAD8EE410A9}" srcId="{E0C3EA1F-2CBD-418D-BA3F-C9EDC63CAB45}" destId="{4F4006DB-246D-4AFF-B470-F01102EB88BC}" srcOrd="1" destOrd="0" parTransId="{3948652E-2118-4752-9A96-C2E1B8E819A0}" sibTransId="{A07D0147-B6CC-4C4D-BC4F-DF275DE91F1C}"/>
    <dgm:cxn modelId="{027BED65-3210-42F8-81D4-620F087A5CF0}" srcId="{4F4006DB-246D-4AFF-B470-F01102EB88BC}" destId="{72031B50-87D1-432D-9653-2AA1C011AC28}" srcOrd="3" destOrd="0" parTransId="{12C9C543-25AB-4FFC-801C-7B76AC305832}" sibTransId="{F9F8B362-514D-4CD3-8742-975AFF5EADD9}"/>
    <dgm:cxn modelId="{497F2F3B-555C-4886-86BD-48443332B1F0}" type="presOf" srcId="{BFB3CFB3-0C0C-4FA0-ADD0-E647A408EBAE}" destId="{ED9788BE-32FC-4B69-B691-87B38321C553}" srcOrd="0" destOrd="2" presId="urn:microsoft.com/office/officeart/2005/8/layout/vList5"/>
    <dgm:cxn modelId="{F90AFE72-6AFC-4F36-A5BE-26ABC991D061}" srcId="{4DD2BD75-2CEC-4F35-8028-3E59475C483F}" destId="{0349CE13-21DB-4E81-9AB6-B985BEA4D460}" srcOrd="1" destOrd="0" parTransId="{03DB665C-9E3B-4B7F-B1B3-CF99FAF3DAF0}" sibTransId="{17A2F152-5637-4A0F-9FA5-CC5CB89EFC36}"/>
    <dgm:cxn modelId="{2FD955D8-C9DF-49B1-9556-A51039611EEF}" type="presOf" srcId="{4DD2BD75-2CEC-4F35-8028-3E59475C483F}" destId="{803FD146-C397-4AD0-849E-F067FE381E1B}" srcOrd="0" destOrd="0" presId="urn:microsoft.com/office/officeart/2005/8/layout/vList5"/>
    <dgm:cxn modelId="{D7D75264-A845-49BF-B822-E1A04C31B1D6}" srcId="{4F4006DB-246D-4AFF-B470-F01102EB88BC}" destId="{49D903EF-7D33-496F-9F04-025237C06330}" srcOrd="0" destOrd="0" parTransId="{CE3A6640-453D-47C2-B599-658113446E26}" sibTransId="{0A4D35A6-A3C6-4D38-BF9D-BBF42E202D27}"/>
    <dgm:cxn modelId="{AA0CAB2C-0740-408B-A628-6817D067EF1F}" type="presOf" srcId="{84EE3A6A-3FCA-453A-B882-53F6A6A9C6B2}" destId="{ED9788BE-32FC-4B69-B691-87B38321C553}" srcOrd="0" destOrd="1" presId="urn:microsoft.com/office/officeart/2005/8/layout/vList5"/>
    <dgm:cxn modelId="{07452609-B97C-43D8-A9CB-B06738CDAF4A}" srcId="{4DD2BD75-2CEC-4F35-8028-3E59475C483F}" destId="{E1A0F843-F349-470C-8A31-92D051C4A6E3}" srcOrd="0" destOrd="0" parTransId="{4B532FCF-45F0-4387-8F11-1F2721278878}" sibTransId="{E7848AA6-5463-478D-B232-C0F2C8FC96A8}"/>
    <dgm:cxn modelId="{A8918ED7-33AB-49B0-9251-BB41B2A4BA7A}" type="presOf" srcId="{49D903EF-7D33-496F-9F04-025237C06330}" destId="{ED9788BE-32FC-4B69-B691-87B38321C553}" srcOrd="0" destOrd="0" presId="urn:microsoft.com/office/officeart/2005/8/layout/vList5"/>
    <dgm:cxn modelId="{C3BA33B2-4F90-46DF-9DE1-C4D59ED43CF4}" type="presOf" srcId="{4F4006DB-246D-4AFF-B470-F01102EB88BC}" destId="{89146077-0FF8-416D-B412-56892A53FDDB}" srcOrd="0" destOrd="0" presId="urn:microsoft.com/office/officeart/2005/8/layout/vList5"/>
    <dgm:cxn modelId="{7EB15BAC-9F3C-4F36-994D-7318A2F0A66E}" type="presOf" srcId="{E1A0F843-F349-470C-8A31-92D051C4A6E3}" destId="{B39CA6BC-C4B6-4757-B126-54AFBFCDCE05}" srcOrd="0" destOrd="0" presId="urn:microsoft.com/office/officeart/2005/8/layout/vList5"/>
    <dgm:cxn modelId="{9D732125-A4D3-4F09-995A-FB12E3643FEF}" srcId="{4F4006DB-246D-4AFF-B470-F01102EB88BC}" destId="{84EE3A6A-3FCA-453A-B882-53F6A6A9C6B2}" srcOrd="1" destOrd="0" parTransId="{24CF5BF5-1C62-4E40-BD06-E6CFAB2D0FF5}" sibTransId="{2D684825-C587-4C95-8A3F-A60A9B480A61}"/>
    <dgm:cxn modelId="{437A53FA-88B2-4EF6-BB44-BBA6198B7364}" srcId="{4F4006DB-246D-4AFF-B470-F01102EB88BC}" destId="{02288C25-7ABE-4519-BEA5-6BD327451A6E}" srcOrd="4" destOrd="0" parTransId="{18A1351B-C31A-4FFD-884A-D3811D39909A}" sibTransId="{39A2FC4C-3EFE-4285-B74B-B194F788F5B5}"/>
    <dgm:cxn modelId="{7AEC448E-C542-45E7-BA2D-DB55E16A5294}" type="presParOf" srcId="{1ADF4CF9-972A-41CE-B4B4-74E83AD5ED79}" destId="{D5FBCEA9-F7AF-4561-850E-66FE4B2ADB60}" srcOrd="0" destOrd="0" presId="urn:microsoft.com/office/officeart/2005/8/layout/vList5"/>
    <dgm:cxn modelId="{D3C327F8-7A48-4388-ADFF-6F92B06E7CF0}" type="presParOf" srcId="{D5FBCEA9-F7AF-4561-850E-66FE4B2ADB60}" destId="{803FD146-C397-4AD0-849E-F067FE381E1B}" srcOrd="0" destOrd="0" presId="urn:microsoft.com/office/officeart/2005/8/layout/vList5"/>
    <dgm:cxn modelId="{28AD8D19-A28D-4240-B84C-FF385AD7414C}" type="presParOf" srcId="{D5FBCEA9-F7AF-4561-850E-66FE4B2ADB60}" destId="{B39CA6BC-C4B6-4757-B126-54AFBFCDCE05}" srcOrd="1" destOrd="0" presId="urn:microsoft.com/office/officeart/2005/8/layout/vList5"/>
    <dgm:cxn modelId="{5391B82C-063F-4477-9BB4-00D999F9DBA0}" type="presParOf" srcId="{1ADF4CF9-972A-41CE-B4B4-74E83AD5ED79}" destId="{07137308-7BF0-47DF-A032-A342ACD01B81}" srcOrd="1" destOrd="0" presId="urn:microsoft.com/office/officeart/2005/8/layout/vList5"/>
    <dgm:cxn modelId="{B590EF97-5F3A-4ADF-9BB9-1188AA4467A9}" type="presParOf" srcId="{1ADF4CF9-972A-41CE-B4B4-74E83AD5ED79}" destId="{7789A081-16F4-4862-905A-E8964D1494A0}" srcOrd="2" destOrd="0" presId="urn:microsoft.com/office/officeart/2005/8/layout/vList5"/>
    <dgm:cxn modelId="{D598B371-0F88-4038-A614-F451BAC479AE}" type="presParOf" srcId="{7789A081-16F4-4862-905A-E8964D1494A0}" destId="{89146077-0FF8-416D-B412-56892A53FDDB}" srcOrd="0" destOrd="0" presId="urn:microsoft.com/office/officeart/2005/8/layout/vList5"/>
    <dgm:cxn modelId="{151FC105-24C2-40E3-9AAC-BFBEE833897D}" type="presParOf" srcId="{7789A081-16F4-4862-905A-E8964D1494A0}" destId="{ED9788BE-32FC-4B69-B691-87B38321C55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C3EA1F-2CBD-418D-BA3F-C9EDC63CAB45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DD2BD75-2CEC-4F35-8028-3E59475C483F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smtClean="0"/>
            <a:t>Целеполагание, стратегия, </a:t>
          </a:r>
          <a:br>
            <a:rPr lang="ru-RU" b="1" smtClean="0"/>
          </a:br>
          <a:r>
            <a:rPr lang="ru-RU" b="1" smtClean="0"/>
            <a:t>бизнес-модель</a:t>
          </a:r>
          <a:endParaRPr lang="ru-RU" dirty="0"/>
        </a:p>
      </dgm:t>
    </dgm:pt>
    <dgm:pt modelId="{C755BB67-2878-4232-9EDE-1D7992F2C9F5}" type="parTrans" cxnId="{EF2F7651-7623-417D-AF01-56853C10383E}">
      <dgm:prSet/>
      <dgm:spPr/>
      <dgm:t>
        <a:bodyPr/>
        <a:lstStyle/>
        <a:p>
          <a:endParaRPr lang="ru-RU"/>
        </a:p>
      </dgm:t>
    </dgm:pt>
    <dgm:pt modelId="{3F5CA689-F6C0-442C-8A47-1E8481E919BA}" type="sibTrans" cxnId="{EF2F7651-7623-417D-AF01-56853C10383E}">
      <dgm:prSet/>
      <dgm:spPr/>
      <dgm:t>
        <a:bodyPr/>
        <a:lstStyle/>
        <a:p>
          <a:endParaRPr lang="ru-RU"/>
        </a:p>
      </dgm:t>
    </dgm:pt>
    <dgm:pt modelId="{E1A0F843-F349-470C-8A31-92D051C4A6E3}">
      <dgm:prSet phldrT="[Текст]"/>
      <dgm:spPr/>
      <dgm:t>
        <a:bodyPr/>
        <a:lstStyle/>
        <a:p>
          <a:r>
            <a:rPr lang="ru-RU" dirty="0" smtClean="0"/>
            <a:t>Наличие формализованной стратегии компании. Наличие постоянно работающих процедур стратегического планирования </a:t>
          </a:r>
          <a:r>
            <a:rPr lang="ru-RU" i="1" dirty="0" smtClean="0"/>
            <a:t>(на постоянной основе работает группа стратегического планирования) -</a:t>
          </a:r>
          <a:r>
            <a:rPr lang="ru-RU" b="1" dirty="0" smtClean="0"/>
            <a:t>15 баллов</a:t>
          </a:r>
          <a:endParaRPr lang="ru-RU" dirty="0"/>
        </a:p>
      </dgm:t>
    </dgm:pt>
    <dgm:pt modelId="{4B532FCF-45F0-4387-8F11-1F2721278878}" type="parTrans" cxnId="{07452609-B97C-43D8-A9CB-B06738CDAF4A}">
      <dgm:prSet/>
      <dgm:spPr/>
      <dgm:t>
        <a:bodyPr/>
        <a:lstStyle/>
        <a:p>
          <a:endParaRPr lang="ru-RU"/>
        </a:p>
      </dgm:t>
    </dgm:pt>
    <dgm:pt modelId="{E7848AA6-5463-478D-B232-C0F2C8FC96A8}" type="sibTrans" cxnId="{07452609-B97C-43D8-A9CB-B06738CDAF4A}">
      <dgm:prSet/>
      <dgm:spPr/>
      <dgm:t>
        <a:bodyPr/>
        <a:lstStyle/>
        <a:p>
          <a:endParaRPr lang="ru-RU"/>
        </a:p>
      </dgm:t>
    </dgm:pt>
    <dgm:pt modelId="{4F4006DB-246D-4AFF-B470-F01102EB88BC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smtClean="0"/>
            <a:t>Организационная структура</a:t>
          </a:r>
          <a:r>
            <a:rPr lang="ru-RU" smtClean="0"/>
            <a:t> </a:t>
          </a:r>
          <a:r>
            <a:rPr lang="ru-RU" b="1" smtClean="0"/>
            <a:t>и процессы</a:t>
          </a:r>
          <a:endParaRPr lang="ru-RU" dirty="0"/>
        </a:p>
      </dgm:t>
    </dgm:pt>
    <dgm:pt modelId="{3948652E-2118-4752-9A96-C2E1B8E819A0}" type="parTrans" cxnId="{529810DF-1F1A-46BA-8D93-FAAD8EE410A9}">
      <dgm:prSet/>
      <dgm:spPr/>
      <dgm:t>
        <a:bodyPr/>
        <a:lstStyle/>
        <a:p>
          <a:endParaRPr lang="ru-RU"/>
        </a:p>
      </dgm:t>
    </dgm:pt>
    <dgm:pt modelId="{A07D0147-B6CC-4C4D-BC4F-DF275DE91F1C}" type="sibTrans" cxnId="{529810DF-1F1A-46BA-8D93-FAAD8EE410A9}">
      <dgm:prSet/>
      <dgm:spPr/>
      <dgm:t>
        <a:bodyPr/>
        <a:lstStyle/>
        <a:p>
          <a:endParaRPr lang="ru-RU"/>
        </a:p>
      </dgm:t>
    </dgm:pt>
    <dgm:pt modelId="{49D903EF-7D33-496F-9F04-025237C06330}">
      <dgm:prSet phldrT="[Текст]"/>
      <dgm:spPr/>
      <dgm:t>
        <a:bodyPr/>
        <a:lstStyle/>
        <a:p>
          <a:r>
            <a:rPr lang="ru-RU" dirty="0" smtClean="0"/>
            <a:t>Наличие постоянно действующих органов управления, утверждающих стратегические проекты/</a:t>
          </a:r>
          <a:r>
            <a:rPr lang="ru-RU" dirty="0" err="1" smtClean="0"/>
            <a:t>инвестпроекты</a:t>
          </a:r>
          <a:r>
            <a:rPr lang="ru-RU" dirty="0" smtClean="0"/>
            <a:t> и рассматривающие ход их исполнения (Совет учредителей регулярно рассматривает инициативы ведущих менеджеров с последующей защитой) – </a:t>
          </a:r>
          <a:r>
            <a:rPr lang="ru-RU" b="1" dirty="0" smtClean="0"/>
            <a:t>5 баллов</a:t>
          </a:r>
          <a:r>
            <a:rPr lang="ru-RU" dirty="0" smtClean="0"/>
            <a:t>	</a:t>
          </a:r>
          <a:endParaRPr lang="ru-RU" dirty="0"/>
        </a:p>
      </dgm:t>
    </dgm:pt>
    <dgm:pt modelId="{CE3A6640-453D-47C2-B599-658113446E26}" type="parTrans" cxnId="{D7D75264-A845-49BF-B822-E1A04C31B1D6}">
      <dgm:prSet/>
      <dgm:spPr/>
      <dgm:t>
        <a:bodyPr/>
        <a:lstStyle/>
        <a:p>
          <a:endParaRPr lang="ru-RU"/>
        </a:p>
      </dgm:t>
    </dgm:pt>
    <dgm:pt modelId="{0A4D35A6-A3C6-4D38-BF9D-BBF42E202D27}" type="sibTrans" cxnId="{D7D75264-A845-49BF-B822-E1A04C31B1D6}">
      <dgm:prSet/>
      <dgm:spPr/>
      <dgm:t>
        <a:bodyPr/>
        <a:lstStyle/>
        <a:p>
          <a:endParaRPr lang="ru-RU"/>
        </a:p>
      </dgm:t>
    </dgm:pt>
    <dgm:pt modelId="{0349CE13-21DB-4E81-9AB6-B985BEA4D460}">
      <dgm:prSet/>
      <dgm:spPr/>
      <dgm:t>
        <a:bodyPr/>
        <a:lstStyle/>
        <a:p>
          <a:r>
            <a:rPr lang="ru-RU" dirty="0" smtClean="0"/>
            <a:t>Наличие процедур инициации и защиты стратегических инвестиционных проектов  (регламентирована процедура по рассмотрению инициатив ведущих менеджеров  ) –   </a:t>
          </a:r>
          <a:r>
            <a:rPr lang="ru-RU" b="1" dirty="0" smtClean="0"/>
            <a:t>10 баллов</a:t>
          </a:r>
          <a:endParaRPr lang="ru-RU" b="1" dirty="0"/>
        </a:p>
      </dgm:t>
    </dgm:pt>
    <dgm:pt modelId="{03DB665C-9E3B-4B7F-B1B3-CF99FAF3DAF0}" type="parTrans" cxnId="{F90AFE72-6AFC-4F36-A5BE-26ABC991D061}">
      <dgm:prSet/>
      <dgm:spPr/>
      <dgm:t>
        <a:bodyPr/>
        <a:lstStyle/>
        <a:p>
          <a:endParaRPr lang="ru-RU"/>
        </a:p>
      </dgm:t>
    </dgm:pt>
    <dgm:pt modelId="{17A2F152-5637-4A0F-9FA5-CC5CB89EFC36}" type="sibTrans" cxnId="{F90AFE72-6AFC-4F36-A5BE-26ABC991D061}">
      <dgm:prSet/>
      <dgm:spPr/>
      <dgm:t>
        <a:bodyPr/>
        <a:lstStyle/>
        <a:p>
          <a:endParaRPr lang="ru-RU"/>
        </a:p>
      </dgm:t>
    </dgm:pt>
    <dgm:pt modelId="{84EE3A6A-3FCA-453A-B882-53F6A6A9C6B2}">
      <dgm:prSet/>
      <dgm:spPr/>
      <dgm:t>
        <a:bodyPr/>
        <a:lstStyle/>
        <a:p>
          <a:r>
            <a:rPr lang="ru-RU" dirty="0" smtClean="0"/>
            <a:t>Наличие описанных бизнес-процессов и регламентов изменения/ внедрения новых бизнес-процессов– </a:t>
          </a:r>
          <a:r>
            <a:rPr lang="ru-RU" b="1" dirty="0" smtClean="0"/>
            <a:t>0 баллов</a:t>
          </a:r>
          <a:r>
            <a:rPr lang="ru-RU" dirty="0" smtClean="0"/>
            <a:t>		</a:t>
          </a:r>
        </a:p>
      </dgm:t>
    </dgm:pt>
    <dgm:pt modelId="{24CF5BF5-1C62-4E40-BD06-E6CFAB2D0FF5}" type="parTrans" cxnId="{9D732125-A4D3-4F09-995A-FB12E3643FEF}">
      <dgm:prSet/>
      <dgm:spPr/>
      <dgm:t>
        <a:bodyPr/>
        <a:lstStyle/>
        <a:p>
          <a:endParaRPr lang="ru-RU"/>
        </a:p>
      </dgm:t>
    </dgm:pt>
    <dgm:pt modelId="{2D684825-C587-4C95-8A3F-A60A9B480A61}" type="sibTrans" cxnId="{9D732125-A4D3-4F09-995A-FB12E3643FEF}">
      <dgm:prSet/>
      <dgm:spPr/>
      <dgm:t>
        <a:bodyPr/>
        <a:lstStyle/>
        <a:p>
          <a:endParaRPr lang="ru-RU"/>
        </a:p>
      </dgm:t>
    </dgm:pt>
    <dgm:pt modelId="{BFB3CFB3-0C0C-4FA0-ADD0-E647A408EBAE}">
      <dgm:prSet/>
      <dgm:spPr/>
      <dgm:t>
        <a:bodyPr/>
        <a:lstStyle/>
        <a:p>
          <a:r>
            <a:rPr lang="ru-RU" dirty="0" smtClean="0"/>
            <a:t>Наличие системы KPI для менеджмента (утверждена Советом учредителей)– </a:t>
          </a:r>
          <a:r>
            <a:rPr lang="ru-RU" b="1" dirty="0" smtClean="0"/>
            <a:t>5 баллов</a:t>
          </a:r>
        </a:p>
      </dgm:t>
    </dgm:pt>
    <dgm:pt modelId="{2CA1FC7D-E373-4BA7-9C48-FF46DEAF7CB2}" type="parTrans" cxnId="{D3390FF4-0CDA-44E9-AAA5-D2F7B1A9679D}">
      <dgm:prSet/>
      <dgm:spPr/>
      <dgm:t>
        <a:bodyPr/>
        <a:lstStyle/>
        <a:p>
          <a:endParaRPr lang="ru-RU"/>
        </a:p>
      </dgm:t>
    </dgm:pt>
    <dgm:pt modelId="{CF790CF3-3D46-4337-BC42-6600A5B984D4}" type="sibTrans" cxnId="{D3390FF4-0CDA-44E9-AAA5-D2F7B1A9679D}">
      <dgm:prSet/>
      <dgm:spPr/>
      <dgm:t>
        <a:bodyPr/>
        <a:lstStyle/>
        <a:p>
          <a:endParaRPr lang="ru-RU"/>
        </a:p>
      </dgm:t>
    </dgm:pt>
    <dgm:pt modelId="{72031B50-87D1-432D-9653-2AA1C011AC28}">
      <dgm:prSet/>
      <dgm:spPr/>
      <dgm:t>
        <a:bodyPr/>
        <a:lstStyle/>
        <a:p>
          <a:r>
            <a:rPr lang="ru-RU" dirty="0" smtClean="0"/>
            <a:t>Наличие системы Управления рисками– </a:t>
          </a:r>
          <a:r>
            <a:rPr lang="ru-RU" b="1" dirty="0" smtClean="0"/>
            <a:t>0 баллов</a:t>
          </a:r>
        </a:p>
      </dgm:t>
    </dgm:pt>
    <dgm:pt modelId="{12C9C543-25AB-4FFC-801C-7B76AC305832}" type="parTrans" cxnId="{027BED65-3210-42F8-81D4-620F087A5CF0}">
      <dgm:prSet/>
      <dgm:spPr/>
      <dgm:t>
        <a:bodyPr/>
        <a:lstStyle/>
        <a:p>
          <a:endParaRPr lang="ru-RU"/>
        </a:p>
      </dgm:t>
    </dgm:pt>
    <dgm:pt modelId="{F9F8B362-514D-4CD3-8742-975AFF5EADD9}" type="sibTrans" cxnId="{027BED65-3210-42F8-81D4-620F087A5CF0}">
      <dgm:prSet/>
      <dgm:spPr/>
      <dgm:t>
        <a:bodyPr/>
        <a:lstStyle/>
        <a:p>
          <a:endParaRPr lang="ru-RU"/>
        </a:p>
      </dgm:t>
    </dgm:pt>
    <dgm:pt modelId="{02288C25-7ABE-4519-BEA5-6BD327451A6E}">
      <dgm:prSet/>
      <dgm:spPr/>
      <dgm:t>
        <a:bodyPr/>
        <a:lstStyle/>
        <a:p>
          <a:r>
            <a:rPr lang="ru-RU" dirty="0" smtClean="0"/>
            <a:t>Наличие центров управления изменениями (Совет учредителей)– </a:t>
          </a:r>
          <a:r>
            <a:rPr lang="ru-RU" b="1" dirty="0" smtClean="0"/>
            <a:t>5 баллов	</a:t>
          </a:r>
          <a:endParaRPr lang="ru-RU" b="1" dirty="0"/>
        </a:p>
      </dgm:t>
    </dgm:pt>
    <dgm:pt modelId="{18A1351B-C31A-4FFD-884A-D3811D39909A}" type="parTrans" cxnId="{437A53FA-88B2-4EF6-BB44-BBA6198B7364}">
      <dgm:prSet/>
      <dgm:spPr/>
      <dgm:t>
        <a:bodyPr/>
        <a:lstStyle/>
        <a:p>
          <a:endParaRPr lang="ru-RU"/>
        </a:p>
      </dgm:t>
    </dgm:pt>
    <dgm:pt modelId="{39A2FC4C-3EFE-4285-B74B-B194F788F5B5}" type="sibTrans" cxnId="{437A53FA-88B2-4EF6-BB44-BBA6198B7364}">
      <dgm:prSet/>
      <dgm:spPr/>
      <dgm:t>
        <a:bodyPr/>
        <a:lstStyle/>
        <a:p>
          <a:endParaRPr lang="ru-RU"/>
        </a:p>
      </dgm:t>
    </dgm:pt>
    <dgm:pt modelId="{1ADF4CF9-972A-41CE-B4B4-74E83AD5ED79}" type="pres">
      <dgm:prSet presAssocID="{E0C3EA1F-2CBD-418D-BA3F-C9EDC63CAB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FBCEA9-F7AF-4561-850E-66FE4B2ADB60}" type="pres">
      <dgm:prSet presAssocID="{4DD2BD75-2CEC-4F35-8028-3E59475C483F}" presName="linNode" presStyleCnt="0"/>
      <dgm:spPr/>
    </dgm:pt>
    <dgm:pt modelId="{803FD146-C397-4AD0-849E-F067FE381E1B}" type="pres">
      <dgm:prSet presAssocID="{4DD2BD75-2CEC-4F35-8028-3E59475C483F}" presName="parentText" presStyleLbl="node1" presStyleIdx="0" presStyleCnt="2" custLinFactNeighborX="-22144" custLinFactNeighborY="23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9CA6BC-C4B6-4757-B126-54AFBFCDCE05}" type="pres">
      <dgm:prSet presAssocID="{4DD2BD75-2CEC-4F35-8028-3E59475C483F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137308-7BF0-47DF-A032-A342ACD01B81}" type="pres">
      <dgm:prSet presAssocID="{3F5CA689-F6C0-442C-8A47-1E8481E919BA}" presName="sp" presStyleCnt="0"/>
      <dgm:spPr/>
    </dgm:pt>
    <dgm:pt modelId="{7789A081-16F4-4862-905A-E8964D1494A0}" type="pres">
      <dgm:prSet presAssocID="{4F4006DB-246D-4AFF-B470-F01102EB88BC}" presName="linNode" presStyleCnt="0"/>
      <dgm:spPr/>
    </dgm:pt>
    <dgm:pt modelId="{89146077-0FF8-416D-B412-56892A53FDDB}" type="pres">
      <dgm:prSet presAssocID="{4F4006DB-246D-4AFF-B470-F01102EB88BC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9788BE-32FC-4B69-B691-87B38321C553}" type="pres">
      <dgm:prSet presAssocID="{4F4006DB-246D-4AFF-B470-F01102EB88BC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390FF4-0CDA-44E9-AAA5-D2F7B1A9679D}" srcId="{4F4006DB-246D-4AFF-B470-F01102EB88BC}" destId="{BFB3CFB3-0C0C-4FA0-ADD0-E647A408EBAE}" srcOrd="2" destOrd="0" parTransId="{2CA1FC7D-E373-4BA7-9C48-FF46DEAF7CB2}" sibTransId="{CF790CF3-3D46-4337-BC42-6600A5B984D4}"/>
    <dgm:cxn modelId="{B5EFA55C-8E11-42E5-9774-7C4B436B2757}" type="presOf" srcId="{E1A0F843-F349-470C-8A31-92D051C4A6E3}" destId="{B39CA6BC-C4B6-4757-B126-54AFBFCDCE05}" srcOrd="0" destOrd="0" presId="urn:microsoft.com/office/officeart/2005/8/layout/vList5"/>
    <dgm:cxn modelId="{A399324A-E052-4BF6-84C9-F0A602765140}" type="presOf" srcId="{4F4006DB-246D-4AFF-B470-F01102EB88BC}" destId="{89146077-0FF8-416D-B412-56892A53FDDB}" srcOrd="0" destOrd="0" presId="urn:microsoft.com/office/officeart/2005/8/layout/vList5"/>
    <dgm:cxn modelId="{EF2F7651-7623-417D-AF01-56853C10383E}" srcId="{E0C3EA1F-2CBD-418D-BA3F-C9EDC63CAB45}" destId="{4DD2BD75-2CEC-4F35-8028-3E59475C483F}" srcOrd="0" destOrd="0" parTransId="{C755BB67-2878-4232-9EDE-1D7992F2C9F5}" sibTransId="{3F5CA689-F6C0-442C-8A47-1E8481E919BA}"/>
    <dgm:cxn modelId="{529810DF-1F1A-46BA-8D93-FAAD8EE410A9}" srcId="{E0C3EA1F-2CBD-418D-BA3F-C9EDC63CAB45}" destId="{4F4006DB-246D-4AFF-B470-F01102EB88BC}" srcOrd="1" destOrd="0" parTransId="{3948652E-2118-4752-9A96-C2E1B8E819A0}" sibTransId="{A07D0147-B6CC-4C4D-BC4F-DF275DE91F1C}"/>
    <dgm:cxn modelId="{A08EC17D-E2F2-4A31-BAC1-974E72D8DE9A}" type="presOf" srcId="{4DD2BD75-2CEC-4F35-8028-3E59475C483F}" destId="{803FD146-C397-4AD0-849E-F067FE381E1B}" srcOrd="0" destOrd="0" presId="urn:microsoft.com/office/officeart/2005/8/layout/vList5"/>
    <dgm:cxn modelId="{027BED65-3210-42F8-81D4-620F087A5CF0}" srcId="{4F4006DB-246D-4AFF-B470-F01102EB88BC}" destId="{72031B50-87D1-432D-9653-2AA1C011AC28}" srcOrd="3" destOrd="0" parTransId="{12C9C543-25AB-4FFC-801C-7B76AC305832}" sibTransId="{F9F8B362-514D-4CD3-8742-975AFF5EADD9}"/>
    <dgm:cxn modelId="{9DBE320B-9D87-40F6-92A6-BC8D06E962ED}" type="presOf" srcId="{72031B50-87D1-432D-9653-2AA1C011AC28}" destId="{ED9788BE-32FC-4B69-B691-87B38321C553}" srcOrd="0" destOrd="3" presId="urn:microsoft.com/office/officeart/2005/8/layout/vList5"/>
    <dgm:cxn modelId="{F90AFE72-6AFC-4F36-A5BE-26ABC991D061}" srcId="{4DD2BD75-2CEC-4F35-8028-3E59475C483F}" destId="{0349CE13-21DB-4E81-9AB6-B985BEA4D460}" srcOrd="1" destOrd="0" parTransId="{03DB665C-9E3B-4B7F-B1B3-CF99FAF3DAF0}" sibTransId="{17A2F152-5637-4A0F-9FA5-CC5CB89EFC36}"/>
    <dgm:cxn modelId="{D7D75264-A845-49BF-B822-E1A04C31B1D6}" srcId="{4F4006DB-246D-4AFF-B470-F01102EB88BC}" destId="{49D903EF-7D33-496F-9F04-025237C06330}" srcOrd="0" destOrd="0" parTransId="{CE3A6640-453D-47C2-B599-658113446E26}" sibTransId="{0A4D35A6-A3C6-4D38-BF9D-BBF42E202D27}"/>
    <dgm:cxn modelId="{07452609-B97C-43D8-A9CB-B06738CDAF4A}" srcId="{4DD2BD75-2CEC-4F35-8028-3E59475C483F}" destId="{E1A0F843-F349-470C-8A31-92D051C4A6E3}" srcOrd="0" destOrd="0" parTransId="{4B532FCF-45F0-4387-8F11-1F2721278878}" sibTransId="{E7848AA6-5463-478D-B232-C0F2C8FC96A8}"/>
    <dgm:cxn modelId="{29280AAA-E1BF-4A22-BFD3-DC8C5FDB9D53}" type="presOf" srcId="{49D903EF-7D33-496F-9F04-025237C06330}" destId="{ED9788BE-32FC-4B69-B691-87B38321C553}" srcOrd="0" destOrd="0" presId="urn:microsoft.com/office/officeart/2005/8/layout/vList5"/>
    <dgm:cxn modelId="{89FC4BB5-D2E6-4E3E-A60B-20F7F48AE13A}" type="presOf" srcId="{E0C3EA1F-2CBD-418D-BA3F-C9EDC63CAB45}" destId="{1ADF4CF9-972A-41CE-B4B4-74E83AD5ED79}" srcOrd="0" destOrd="0" presId="urn:microsoft.com/office/officeart/2005/8/layout/vList5"/>
    <dgm:cxn modelId="{5415B321-4C63-4607-BE02-74063DB1F953}" type="presOf" srcId="{BFB3CFB3-0C0C-4FA0-ADD0-E647A408EBAE}" destId="{ED9788BE-32FC-4B69-B691-87B38321C553}" srcOrd="0" destOrd="2" presId="urn:microsoft.com/office/officeart/2005/8/layout/vList5"/>
    <dgm:cxn modelId="{394C6556-8DD3-4E7D-9813-F6D1F1D25C10}" type="presOf" srcId="{84EE3A6A-3FCA-453A-B882-53F6A6A9C6B2}" destId="{ED9788BE-32FC-4B69-B691-87B38321C553}" srcOrd="0" destOrd="1" presId="urn:microsoft.com/office/officeart/2005/8/layout/vList5"/>
    <dgm:cxn modelId="{9D732125-A4D3-4F09-995A-FB12E3643FEF}" srcId="{4F4006DB-246D-4AFF-B470-F01102EB88BC}" destId="{84EE3A6A-3FCA-453A-B882-53F6A6A9C6B2}" srcOrd="1" destOrd="0" parTransId="{24CF5BF5-1C62-4E40-BD06-E6CFAB2D0FF5}" sibTransId="{2D684825-C587-4C95-8A3F-A60A9B480A61}"/>
    <dgm:cxn modelId="{437A53FA-88B2-4EF6-BB44-BBA6198B7364}" srcId="{4F4006DB-246D-4AFF-B470-F01102EB88BC}" destId="{02288C25-7ABE-4519-BEA5-6BD327451A6E}" srcOrd="4" destOrd="0" parTransId="{18A1351B-C31A-4FFD-884A-D3811D39909A}" sibTransId="{39A2FC4C-3EFE-4285-B74B-B194F788F5B5}"/>
    <dgm:cxn modelId="{D28C0403-0BDC-45D7-8573-38F336BDC2F0}" type="presOf" srcId="{02288C25-7ABE-4519-BEA5-6BD327451A6E}" destId="{ED9788BE-32FC-4B69-B691-87B38321C553}" srcOrd="0" destOrd="4" presId="urn:microsoft.com/office/officeart/2005/8/layout/vList5"/>
    <dgm:cxn modelId="{25A2CC5D-BF27-4716-8C15-4B13C3999D3B}" type="presOf" srcId="{0349CE13-21DB-4E81-9AB6-B985BEA4D460}" destId="{B39CA6BC-C4B6-4757-B126-54AFBFCDCE05}" srcOrd="0" destOrd="1" presId="urn:microsoft.com/office/officeart/2005/8/layout/vList5"/>
    <dgm:cxn modelId="{17AC5239-CC8A-4CFC-8DA9-D818BD8764DF}" type="presParOf" srcId="{1ADF4CF9-972A-41CE-B4B4-74E83AD5ED79}" destId="{D5FBCEA9-F7AF-4561-850E-66FE4B2ADB60}" srcOrd="0" destOrd="0" presId="urn:microsoft.com/office/officeart/2005/8/layout/vList5"/>
    <dgm:cxn modelId="{88B86976-CD19-475B-B8DA-271696B9A896}" type="presParOf" srcId="{D5FBCEA9-F7AF-4561-850E-66FE4B2ADB60}" destId="{803FD146-C397-4AD0-849E-F067FE381E1B}" srcOrd="0" destOrd="0" presId="urn:microsoft.com/office/officeart/2005/8/layout/vList5"/>
    <dgm:cxn modelId="{2D35E01C-2F4F-42BB-BC98-A306E958F245}" type="presParOf" srcId="{D5FBCEA9-F7AF-4561-850E-66FE4B2ADB60}" destId="{B39CA6BC-C4B6-4757-B126-54AFBFCDCE05}" srcOrd="1" destOrd="0" presId="urn:microsoft.com/office/officeart/2005/8/layout/vList5"/>
    <dgm:cxn modelId="{042330C6-82EF-44FB-B27F-5371171E244E}" type="presParOf" srcId="{1ADF4CF9-972A-41CE-B4B4-74E83AD5ED79}" destId="{07137308-7BF0-47DF-A032-A342ACD01B81}" srcOrd="1" destOrd="0" presId="urn:microsoft.com/office/officeart/2005/8/layout/vList5"/>
    <dgm:cxn modelId="{CEEDE2EC-C817-4433-AA8C-B2FF936C473C}" type="presParOf" srcId="{1ADF4CF9-972A-41CE-B4B4-74E83AD5ED79}" destId="{7789A081-16F4-4862-905A-E8964D1494A0}" srcOrd="2" destOrd="0" presId="urn:microsoft.com/office/officeart/2005/8/layout/vList5"/>
    <dgm:cxn modelId="{A2E0593A-C7D2-4B30-9F8F-E5611AEFCE5B}" type="presParOf" srcId="{7789A081-16F4-4862-905A-E8964D1494A0}" destId="{89146077-0FF8-416D-B412-56892A53FDDB}" srcOrd="0" destOrd="0" presId="urn:microsoft.com/office/officeart/2005/8/layout/vList5"/>
    <dgm:cxn modelId="{FB470086-822D-461C-BF03-6FF9BCCF522C}" type="presParOf" srcId="{7789A081-16F4-4862-905A-E8964D1494A0}" destId="{ED9788BE-32FC-4B69-B691-87B38321C55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C3EA1F-2CBD-418D-BA3F-C9EDC63CAB45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DD2BD75-2CEC-4F35-8028-3E59475C483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b="1" dirty="0" smtClean="0"/>
            <a:t>Люди</a:t>
          </a:r>
          <a:endParaRPr lang="ru-RU" sz="4000" dirty="0"/>
        </a:p>
      </dgm:t>
    </dgm:pt>
    <dgm:pt modelId="{C755BB67-2878-4232-9EDE-1D7992F2C9F5}" type="parTrans" cxnId="{EF2F7651-7623-417D-AF01-56853C10383E}">
      <dgm:prSet/>
      <dgm:spPr/>
      <dgm:t>
        <a:bodyPr/>
        <a:lstStyle/>
        <a:p>
          <a:endParaRPr lang="ru-RU"/>
        </a:p>
      </dgm:t>
    </dgm:pt>
    <dgm:pt modelId="{3F5CA689-F6C0-442C-8A47-1E8481E919BA}" type="sibTrans" cxnId="{EF2F7651-7623-417D-AF01-56853C10383E}">
      <dgm:prSet/>
      <dgm:spPr/>
      <dgm:t>
        <a:bodyPr/>
        <a:lstStyle/>
        <a:p>
          <a:endParaRPr lang="ru-RU"/>
        </a:p>
      </dgm:t>
    </dgm:pt>
    <dgm:pt modelId="{E1A0F843-F349-470C-8A31-92D051C4A6E3}">
      <dgm:prSet phldrT="[Текст]"/>
      <dgm:spPr/>
      <dgm:t>
        <a:bodyPr/>
        <a:lstStyle/>
        <a:p>
          <a:r>
            <a:rPr lang="ru-RU" dirty="0" smtClean="0"/>
            <a:t>Наличие систем</a:t>
          </a:r>
          <a:r>
            <a:rPr lang="ru-RU" baseline="0" dirty="0" smtClean="0">
              <a:solidFill>
                <a:srgbClr val="C00000"/>
              </a:solidFill>
            </a:rPr>
            <a:t>ы</a:t>
          </a:r>
          <a:r>
            <a:rPr lang="ru-RU" dirty="0" smtClean="0">
              <a:solidFill>
                <a:srgbClr val="FF0000"/>
              </a:solidFill>
            </a:rPr>
            <a:t> </a:t>
          </a:r>
          <a:r>
            <a:rPr lang="ru-RU" dirty="0" smtClean="0"/>
            <a:t>внутренних коммуникаций, обеспечивающ</a:t>
          </a:r>
          <a:r>
            <a:rPr lang="ru-RU" dirty="0" smtClean="0">
              <a:solidFill>
                <a:schemeClr val="tx1"/>
              </a:solidFill>
            </a:rPr>
            <a:t>ей </a:t>
          </a:r>
          <a:r>
            <a:rPr lang="ru-RU" dirty="0" smtClean="0"/>
            <a:t>доведение стратегических целей до сотрудников компании – </a:t>
          </a:r>
          <a:r>
            <a:rPr lang="ru-RU" b="1" dirty="0" smtClean="0"/>
            <a:t>10 баллов</a:t>
          </a:r>
          <a:endParaRPr lang="ru-RU" dirty="0"/>
        </a:p>
      </dgm:t>
    </dgm:pt>
    <dgm:pt modelId="{4B532FCF-45F0-4387-8F11-1F2721278878}" type="parTrans" cxnId="{07452609-B97C-43D8-A9CB-B06738CDAF4A}">
      <dgm:prSet/>
      <dgm:spPr/>
      <dgm:t>
        <a:bodyPr/>
        <a:lstStyle/>
        <a:p>
          <a:endParaRPr lang="ru-RU"/>
        </a:p>
      </dgm:t>
    </dgm:pt>
    <dgm:pt modelId="{E7848AA6-5463-478D-B232-C0F2C8FC96A8}" type="sibTrans" cxnId="{07452609-B97C-43D8-A9CB-B06738CDAF4A}">
      <dgm:prSet/>
      <dgm:spPr/>
      <dgm:t>
        <a:bodyPr/>
        <a:lstStyle/>
        <a:p>
          <a:endParaRPr lang="ru-RU"/>
        </a:p>
      </dgm:t>
    </dgm:pt>
    <dgm:pt modelId="{4F4006DB-246D-4AFF-B470-F01102EB88B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b="1" dirty="0" smtClean="0">
              <a:solidFill>
                <a:schemeClr val="tx1"/>
              </a:solidFill>
            </a:rPr>
            <a:t>Продукт</a:t>
          </a:r>
          <a:endParaRPr lang="ru-RU" sz="4000" dirty="0">
            <a:solidFill>
              <a:schemeClr val="tx1"/>
            </a:solidFill>
          </a:endParaRPr>
        </a:p>
      </dgm:t>
    </dgm:pt>
    <dgm:pt modelId="{3948652E-2118-4752-9A96-C2E1B8E819A0}" type="parTrans" cxnId="{529810DF-1F1A-46BA-8D93-FAAD8EE410A9}">
      <dgm:prSet/>
      <dgm:spPr/>
      <dgm:t>
        <a:bodyPr/>
        <a:lstStyle/>
        <a:p>
          <a:endParaRPr lang="ru-RU"/>
        </a:p>
      </dgm:t>
    </dgm:pt>
    <dgm:pt modelId="{A07D0147-B6CC-4C4D-BC4F-DF275DE91F1C}" type="sibTrans" cxnId="{529810DF-1F1A-46BA-8D93-FAAD8EE410A9}">
      <dgm:prSet/>
      <dgm:spPr/>
      <dgm:t>
        <a:bodyPr/>
        <a:lstStyle/>
        <a:p>
          <a:endParaRPr lang="ru-RU"/>
        </a:p>
      </dgm:t>
    </dgm:pt>
    <dgm:pt modelId="{49D903EF-7D33-496F-9F04-025237C06330}">
      <dgm:prSet phldrT="[Текст]"/>
      <dgm:spPr/>
      <dgm:t>
        <a:bodyPr/>
        <a:lstStyle/>
        <a:p>
          <a:r>
            <a:rPr lang="ru-RU" dirty="0" smtClean="0"/>
            <a:t>Наличие формализованных процессов продуктового планирования, разработки продукта, проведения продуктовых изменений – </a:t>
          </a:r>
          <a:r>
            <a:rPr lang="ru-RU" b="1" dirty="0" smtClean="0"/>
            <a:t>10 баллов</a:t>
          </a:r>
          <a:endParaRPr lang="ru-RU" dirty="0"/>
        </a:p>
      </dgm:t>
    </dgm:pt>
    <dgm:pt modelId="{0A4D35A6-A3C6-4D38-BF9D-BBF42E202D27}" type="sibTrans" cxnId="{D7D75264-A845-49BF-B822-E1A04C31B1D6}">
      <dgm:prSet/>
      <dgm:spPr/>
      <dgm:t>
        <a:bodyPr/>
        <a:lstStyle/>
        <a:p>
          <a:endParaRPr lang="ru-RU"/>
        </a:p>
      </dgm:t>
    </dgm:pt>
    <dgm:pt modelId="{CE3A6640-453D-47C2-B599-658113446E26}" type="parTrans" cxnId="{D7D75264-A845-49BF-B822-E1A04C31B1D6}">
      <dgm:prSet/>
      <dgm:spPr/>
      <dgm:t>
        <a:bodyPr/>
        <a:lstStyle/>
        <a:p>
          <a:endParaRPr lang="ru-RU"/>
        </a:p>
      </dgm:t>
    </dgm:pt>
    <dgm:pt modelId="{2A7B809C-9B1D-4A9C-B877-79E71DC1C11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b="1" dirty="0" smtClean="0">
              <a:solidFill>
                <a:schemeClr val="tx1"/>
              </a:solidFill>
            </a:rPr>
            <a:t>Ресурсы</a:t>
          </a:r>
          <a:endParaRPr lang="ru-RU" sz="4000" dirty="0">
            <a:solidFill>
              <a:schemeClr val="tx1"/>
            </a:solidFill>
          </a:endParaRPr>
        </a:p>
      </dgm:t>
    </dgm:pt>
    <dgm:pt modelId="{7A9758D2-2D7D-401B-8FD4-0D71A3AB9DEB}" type="sibTrans" cxnId="{F730A7BF-6CF9-42A0-82BE-FD73579D8DEF}">
      <dgm:prSet/>
      <dgm:spPr/>
      <dgm:t>
        <a:bodyPr/>
        <a:lstStyle/>
        <a:p>
          <a:endParaRPr lang="ru-RU"/>
        </a:p>
      </dgm:t>
    </dgm:pt>
    <dgm:pt modelId="{01E23151-48BB-4AEC-B228-B287270D733F}" type="parTrans" cxnId="{F730A7BF-6CF9-42A0-82BE-FD73579D8DEF}">
      <dgm:prSet/>
      <dgm:spPr/>
      <dgm:t>
        <a:bodyPr/>
        <a:lstStyle/>
        <a:p>
          <a:endParaRPr lang="ru-RU"/>
        </a:p>
      </dgm:t>
    </dgm:pt>
    <dgm:pt modelId="{9CDC3ED7-97E3-48E6-85FC-F5E8236B3DE4}">
      <dgm:prSet phldrT="[Текст]"/>
      <dgm:spPr/>
      <dgm:t>
        <a:bodyPr/>
        <a:lstStyle/>
        <a:p>
          <a:r>
            <a:rPr lang="ru-RU" dirty="0" smtClean="0"/>
            <a:t>Возможность постоянного обновление технологий , используемых  при разработке и производстве. Наличие технологических партнерств с глобальными индустриальными игроками- </a:t>
          </a:r>
          <a:r>
            <a:rPr lang="ru-RU" b="1" dirty="0" smtClean="0"/>
            <a:t>10 баллов</a:t>
          </a:r>
          <a:endParaRPr lang="ru-RU" b="1" dirty="0"/>
        </a:p>
      </dgm:t>
    </dgm:pt>
    <dgm:pt modelId="{0D6CE8D6-E6F1-459E-B26A-423DC00873D0}" type="sibTrans" cxnId="{09B85215-915F-4B45-8B70-18B8E707BEFB}">
      <dgm:prSet/>
      <dgm:spPr/>
      <dgm:t>
        <a:bodyPr/>
        <a:lstStyle/>
        <a:p>
          <a:endParaRPr lang="ru-RU"/>
        </a:p>
      </dgm:t>
    </dgm:pt>
    <dgm:pt modelId="{412EAD9A-29D2-46F4-BCEA-1DFC70D438B1}" type="parTrans" cxnId="{09B85215-915F-4B45-8B70-18B8E707BEFB}">
      <dgm:prSet/>
      <dgm:spPr/>
      <dgm:t>
        <a:bodyPr/>
        <a:lstStyle/>
        <a:p>
          <a:endParaRPr lang="ru-RU"/>
        </a:p>
      </dgm:t>
    </dgm:pt>
    <dgm:pt modelId="{85A8704B-A6B8-4CFA-84BD-E24C9319D295}">
      <dgm:prSet/>
      <dgm:spPr/>
      <dgm:t>
        <a:bodyPr/>
        <a:lstStyle/>
        <a:p>
          <a:r>
            <a:rPr lang="ru-RU" smtClean="0"/>
            <a:t>Наличие системы мотивации персонала за участие в проектной работе  - </a:t>
          </a:r>
          <a:r>
            <a:rPr lang="ru-RU" b="1" smtClean="0"/>
            <a:t>5 баллов</a:t>
          </a:r>
          <a:endParaRPr lang="ru-RU" b="1" dirty="0"/>
        </a:p>
      </dgm:t>
    </dgm:pt>
    <dgm:pt modelId="{14C1D2A7-3340-4DC3-9A8A-C6CE3C2C6232}" type="parTrans" cxnId="{BF2A4010-2164-4862-A829-A5E82A972CEB}">
      <dgm:prSet/>
      <dgm:spPr/>
      <dgm:t>
        <a:bodyPr/>
        <a:lstStyle/>
        <a:p>
          <a:endParaRPr lang="ru-RU"/>
        </a:p>
      </dgm:t>
    </dgm:pt>
    <dgm:pt modelId="{CCF903E7-3288-4A8C-8C42-1BC90D64132B}" type="sibTrans" cxnId="{BF2A4010-2164-4862-A829-A5E82A972CEB}">
      <dgm:prSet/>
      <dgm:spPr/>
      <dgm:t>
        <a:bodyPr/>
        <a:lstStyle/>
        <a:p>
          <a:endParaRPr lang="ru-RU"/>
        </a:p>
      </dgm:t>
    </dgm:pt>
    <dgm:pt modelId="{38ACFD26-DD13-41B1-B673-81500616E8B7}">
      <dgm:prSet/>
      <dgm:spPr/>
      <dgm:t>
        <a:bodyPr/>
        <a:lstStyle/>
        <a:p>
          <a:r>
            <a:rPr lang="ru-RU" dirty="0" smtClean="0"/>
            <a:t>Наличие системы </a:t>
          </a:r>
          <a:r>
            <a:rPr lang="ru-RU" dirty="0" err="1" smtClean="0"/>
            <a:t>профобучения</a:t>
          </a:r>
          <a:r>
            <a:rPr lang="ru-RU" dirty="0" smtClean="0"/>
            <a:t> и развития, адаптируемой под стратегические задачи компании – </a:t>
          </a:r>
          <a:r>
            <a:rPr lang="ru-RU" b="1" dirty="0" smtClean="0"/>
            <a:t>5 баллов</a:t>
          </a:r>
          <a:endParaRPr lang="ru-RU" b="1" dirty="0"/>
        </a:p>
      </dgm:t>
    </dgm:pt>
    <dgm:pt modelId="{820F1C0B-5350-47BC-BC25-7F6D22D92668}" type="parTrans" cxnId="{698E2FFD-28F6-446F-866F-03E2554F4F0B}">
      <dgm:prSet/>
      <dgm:spPr/>
      <dgm:t>
        <a:bodyPr/>
        <a:lstStyle/>
        <a:p>
          <a:endParaRPr lang="ru-RU"/>
        </a:p>
      </dgm:t>
    </dgm:pt>
    <dgm:pt modelId="{55712523-29BD-4382-B9C6-0ED09F0EAF70}" type="sibTrans" cxnId="{698E2FFD-28F6-446F-866F-03E2554F4F0B}">
      <dgm:prSet/>
      <dgm:spPr/>
      <dgm:t>
        <a:bodyPr/>
        <a:lstStyle/>
        <a:p>
          <a:endParaRPr lang="ru-RU"/>
        </a:p>
      </dgm:t>
    </dgm:pt>
    <dgm:pt modelId="{ABA0CC9B-6192-46D8-AB1F-ACDCBDAB5373}">
      <dgm:prSet/>
      <dgm:spPr/>
      <dgm:t>
        <a:bodyPr/>
        <a:lstStyle/>
        <a:p>
          <a:r>
            <a:rPr lang="ru-RU" dirty="0" smtClean="0"/>
            <a:t>Наличие прямых каналов взаимодействия с потребителем и получения обратной связи от потребителя. Возможность </a:t>
          </a:r>
          <a:r>
            <a:rPr lang="ru-RU" dirty="0" err="1" smtClean="0"/>
            <a:t>кастомизации</a:t>
          </a:r>
          <a:r>
            <a:rPr lang="ru-RU" dirty="0" smtClean="0"/>
            <a:t>/ адаптации продукта под запросы конечного клиента – </a:t>
          </a:r>
          <a:r>
            <a:rPr lang="ru-RU" b="1" dirty="0" smtClean="0"/>
            <a:t>10 баллов</a:t>
          </a:r>
          <a:endParaRPr lang="ru-RU" b="1" dirty="0"/>
        </a:p>
      </dgm:t>
    </dgm:pt>
    <dgm:pt modelId="{953DB8A4-A4DF-48EC-98B8-EBAB2105A6CF}" type="parTrans" cxnId="{AAD2865D-BC6B-4FD5-9B81-30741C112B76}">
      <dgm:prSet/>
      <dgm:spPr/>
      <dgm:t>
        <a:bodyPr/>
        <a:lstStyle/>
        <a:p>
          <a:endParaRPr lang="ru-RU"/>
        </a:p>
      </dgm:t>
    </dgm:pt>
    <dgm:pt modelId="{37143AAF-D5CA-4533-957C-A134B55574E6}" type="sibTrans" cxnId="{AAD2865D-BC6B-4FD5-9B81-30741C112B76}">
      <dgm:prSet/>
      <dgm:spPr/>
      <dgm:t>
        <a:bodyPr/>
        <a:lstStyle/>
        <a:p>
          <a:endParaRPr lang="ru-RU"/>
        </a:p>
      </dgm:t>
    </dgm:pt>
    <dgm:pt modelId="{A95B6249-E9D9-46BC-BA39-9CC4C49A8880}">
      <dgm:prSet/>
      <dgm:spPr/>
      <dgm:t>
        <a:bodyPr/>
        <a:lstStyle/>
        <a:p>
          <a:r>
            <a:rPr lang="ru-RU" dirty="0" smtClean="0"/>
            <a:t>Высокая доступность финансирования под реализацию новых проектов – </a:t>
          </a:r>
          <a:r>
            <a:rPr lang="ru-RU" b="1" dirty="0" smtClean="0"/>
            <a:t>10 баллов</a:t>
          </a:r>
          <a:endParaRPr lang="ru-RU" b="1" dirty="0"/>
        </a:p>
      </dgm:t>
    </dgm:pt>
    <dgm:pt modelId="{1AF28A74-9132-4998-A9B4-6B09C9F36012}" type="parTrans" cxnId="{9823DB0F-8C94-4433-B595-3D4A6D228F0A}">
      <dgm:prSet/>
      <dgm:spPr/>
      <dgm:t>
        <a:bodyPr/>
        <a:lstStyle/>
        <a:p>
          <a:endParaRPr lang="ru-RU"/>
        </a:p>
      </dgm:t>
    </dgm:pt>
    <dgm:pt modelId="{B498937E-1552-4315-8C0A-A8B0F6C63AB3}" type="sibTrans" cxnId="{9823DB0F-8C94-4433-B595-3D4A6D228F0A}">
      <dgm:prSet/>
      <dgm:spPr/>
      <dgm:t>
        <a:bodyPr/>
        <a:lstStyle/>
        <a:p>
          <a:endParaRPr lang="ru-RU"/>
        </a:p>
      </dgm:t>
    </dgm:pt>
    <dgm:pt modelId="{1ADF4CF9-972A-41CE-B4B4-74E83AD5ED79}" type="pres">
      <dgm:prSet presAssocID="{E0C3EA1F-2CBD-418D-BA3F-C9EDC63CAB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FBCEA9-F7AF-4561-850E-66FE4B2ADB60}" type="pres">
      <dgm:prSet presAssocID="{4DD2BD75-2CEC-4F35-8028-3E59475C483F}" presName="linNode" presStyleCnt="0"/>
      <dgm:spPr/>
    </dgm:pt>
    <dgm:pt modelId="{803FD146-C397-4AD0-849E-F067FE381E1B}" type="pres">
      <dgm:prSet presAssocID="{4DD2BD75-2CEC-4F35-8028-3E59475C483F}" presName="parentText" presStyleLbl="node1" presStyleIdx="0" presStyleCnt="3" custScaleY="74218" custLinFactNeighborX="-22144" custLinFactNeighborY="23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9CA6BC-C4B6-4757-B126-54AFBFCDCE05}" type="pres">
      <dgm:prSet presAssocID="{4DD2BD75-2CEC-4F35-8028-3E59475C483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137308-7BF0-47DF-A032-A342ACD01B81}" type="pres">
      <dgm:prSet presAssocID="{3F5CA689-F6C0-442C-8A47-1E8481E919BA}" presName="sp" presStyleCnt="0"/>
      <dgm:spPr/>
    </dgm:pt>
    <dgm:pt modelId="{7789A081-16F4-4862-905A-E8964D1494A0}" type="pres">
      <dgm:prSet presAssocID="{4F4006DB-246D-4AFF-B470-F01102EB88BC}" presName="linNode" presStyleCnt="0"/>
      <dgm:spPr/>
    </dgm:pt>
    <dgm:pt modelId="{89146077-0FF8-416D-B412-56892A53FDDB}" type="pres">
      <dgm:prSet presAssocID="{4F4006DB-246D-4AFF-B470-F01102EB88BC}" presName="parentText" presStyleLbl="node1" presStyleIdx="1" presStyleCnt="3" custScaleY="742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9788BE-32FC-4B69-B691-87B38321C553}" type="pres">
      <dgm:prSet presAssocID="{4F4006DB-246D-4AFF-B470-F01102EB88B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CA523-402D-4FC5-9D03-99539363AEDD}" type="pres">
      <dgm:prSet presAssocID="{A07D0147-B6CC-4C4D-BC4F-DF275DE91F1C}" presName="sp" presStyleCnt="0"/>
      <dgm:spPr/>
    </dgm:pt>
    <dgm:pt modelId="{C4AD5381-10FD-45BA-8206-AF4EA7B9108A}" type="pres">
      <dgm:prSet presAssocID="{2A7B809C-9B1D-4A9C-B877-79E71DC1C111}" presName="linNode" presStyleCnt="0"/>
      <dgm:spPr/>
    </dgm:pt>
    <dgm:pt modelId="{6F6D8082-DC5F-4A92-8029-0F70930BF6C5}" type="pres">
      <dgm:prSet presAssocID="{2A7B809C-9B1D-4A9C-B877-79E71DC1C111}" presName="parentText" presStyleLbl="node1" presStyleIdx="2" presStyleCnt="3" custScaleY="742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F53B8-FCC4-4941-A8C1-487DE3C652D2}" type="pres">
      <dgm:prSet presAssocID="{2A7B809C-9B1D-4A9C-B877-79E71DC1C11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473F72-41CC-4560-9C17-F48EFB1FFA1E}" type="presOf" srcId="{E0C3EA1F-2CBD-418D-BA3F-C9EDC63CAB45}" destId="{1ADF4CF9-972A-41CE-B4B4-74E83AD5ED79}" srcOrd="0" destOrd="0" presId="urn:microsoft.com/office/officeart/2005/8/layout/vList5"/>
    <dgm:cxn modelId="{AE0FDAE1-5F87-4EE8-BDD9-AA9F1915B472}" type="presOf" srcId="{ABA0CC9B-6192-46D8-AB1F-ACDCBDAB5373}" destId="{ED9788BE-32FC-4B69-B691-87B38321C553}" srcOrd="0" destOrd="1" presId="urn:microsoft.com/office/officeart/2005/8/layout/vList5"/>
    <dgm:cxn modelId="{09B85215-915F-4B45-8B70-18B8E707BEFB}" srcId="{2A7B809C-9B1D-4A9C-B877-79E71DC1C111}" destId="{9CDC3ED7-97E3-48E6-85FC-F5E8236B3DE4}" srcOrd="0" destOrd="0" parTransId="{412EAD9A-29D2-46F4-BCEA-1DFC70D438B1}" sibTransId="{0D6CE8D6-E6F1-459E-B26A-423DC00873D0}"/>
    <dgm:cxn modelId="{CD56AD0D-663B-447F-9563-0EAF8AE8CA65}" type="presOf" srcId="{9CDC3ED7-97E3-48E6-85FC-F5E8236B3DE4}" destId="{E0FF53B8-FCC4-4941-A8C1-487DE3C652D2}" srcOrd="0" destOrd="0" presId="urn:microsoft.com/office/officeart/2005/8/layout/vList5"/>
    <dgm:cxn modelId="{9823DB0F-8C94-4433-B595-3D4A6D228F0A}" srcId="{2A7B809C-9B1D-4A9C-B877-79E71DC1C111}" destId="{A95B6249-E9D9-46BC-BA39-9CC4C49A8880}" srcOrd="1" destOrd="0" parTransId="{1AF28A74-9132-4998-A9B4-6B09C9F36012}" sibTransId="{B498937E-1552-4315-8C0A-A8B0F6C63AB3}"/>
    <dgm:cxn modelId="{CF561CAA-DC78-4B81-A30E-A9E567869E48}" type="presOf" srcId="{49D903EF-7D33-496F-9F04-025237C06330}" destId="{ED9788BE-32FC-4B69-B691-87B38321C553}" srcOrd="0" destOrd="0" presId="urn:microsoft.com/office/officeart/2005/8/layout/vList5"/>
    <dgm:cxn modelId="{2DD866E0-D849-4370-A5DE-3F3D73514A3F}" type="presOf" srcId="{2A7B809C-9B1D-4A9C-B877-79E71DC1C111}" destId="{6F6D8082-DC5F-4A92-8029-0F70930BF6C5}" srcOrd="0" destOrd="0" presId="urn:microsoft.com/office/officeart/2005/8/layout/vList5"/>
    <dgm:cxn modelId="{F730A7BF-6CF9-42A0-82BE-FD73579D8DEF}" srcId="{E0C3EA1F-2CBD-418D-BA3F-C9EDC63CAB45}" destId="{2A7B809C-9B1D-4A9C-B877-79E71DC1C111}" srcOrd="2" destOrd="0" parTransId="{01E23151-48BB-4AEC-B228-B287270D733F}" sibTransId="{7A9758D2-2D7D-401B-8FD4-0D71A3AB9DEB}"/>
    <dgm:cxn modelId="{EF2F7651-7623-417D-AF01-56853C10383E}" srcId="{E0C3EA1F-2CBD-418D-BA3F-C9EDC63CAB45}" destId="{4DD2BD75-2CEC-4F35-8028-3E59475C483F}" srcOrd="0" destOrd="0" parTransId="{C755BB67-2878-4232-9EDE-1D7992F2C9F5}" sibTransId="{3F5CA689-F6C0-442C-8A47-1E8481E919BA}"/>
    <dgm:cxn modelId="{529810DF-1F1A-46BA-8D93-FAAD8EE410A9}" srcId="{E0C3EA1F-2CBD-418D-BA3F-C9EDC63CAB45}" destId="{4F4006DB-246D-4AFF-B470-F01102EB88BC}" srcOrd="1" destOrd="0" parTransId="{3948652E-2118-4752-9A96-C2E1B8E819A0}" sibTransId="{A07D0147-B6CC-4C4D-BC4F-DF275DE91F1C}"/>
    <dgm:cxn modelId="{A9E8A985-4812-4CAF-8EA7-3C42D4DAD075}" type="presOf" srcId="{38ACFD26-DD13-41B1-B673-81500616E8B7}" destId="{B39CA6BC-C4B6-4757-B126-54AFBFCDCE05}" srcOrd="0" destOrd="2" presId="urn:microsoft.com/office/officeart/2005/8/layout/vList5"/>
    <dgm:cxn modelId="{698E2FFD-28F6-446F-866F-03E2554F4F0B}" srcId="{4DD2BD75-2CEC-4F35-8028-3E59475C483F}" destId="{38ACFD26-DD13-41B1-B673-81500616E8B7}" srcOrd="2" destOrd="0" parTransId="{820F1C0B-5350-47BC-BC25-7F6D22D92668}" sibTransId="{55712523-29BD-4382-B9C6-0ED09F0EAF70}"/>
    <dgm:cxn modelId="{8AD84204-98A3-428E-AA7F-8BC1B3B2441A}" type="presOf" srcId="{4DD2BD75-2CEC-4F35-8028-3E59475C483F}" destId="{803FD146-C397-4AD0-849E-F067FE381E1B}" srcOrd="0" destOrd="0" presId="urn:microsoft.com/office/officeart/2005/8/layout/vList5"/>
    <dgm:cxn modelId="{D7D75264-A845-49BF-B822-E1A04C31B1D6}" srcId="{4F4006DB-246D-4AFF-B470-F01102EB88BC}" destId="{49D903EF-7D33-496F-9F04-025237C06330}" srcOrd="0" destOrd="0" parTransId="{CE3A6640-453D-47C2-B599-658113446E26}" sibTransId="{0A4D35A6-A3C6-4D38-BF9D-BBF42E202D27}"/>
    <dgm:cxn modelId="{07452609-B97C-43D8-A9CB-B06738CDAF4A}" srcId="{4DD2BD75-2CEC-4F35-8028-3E59475C483F}" destId="{E1A0F843-F349-470C-8A31-92D051C4A6E3}" srcOrd="0" destOrd="0" parTransId="{4B532FCF-45F0-4387-8F11-1F2721278878}" sibTransId="{E7848AA6-5463-478D-B232-C0F2C8FC96A8}"/>
    <dgm:cxn modelId="{A3E853E1-2AC9-432F-A330-F78250D3ACA0}" type="presOf" srcId="{4F4006DB-246D-4AFF-B470-F01102EB88BC}" destId="{89146077-0FF8-416D-B412-56892A53FDDB}" srcOrd="0" destOrd="0" presId="urn:microsoft.com/office/officeart/2005/8/layout/vList5"/>
    <dgm:cxn modelId="{8373FCAF-D639-4128-B85A-1B67182E16B5}" type="presOf" srcId="{E1A0F843-F349-470C-8A31-92D051C4A6E3}" destId="{B39CA6BC-C4B6-4757-B126-54AFBFCDCE05}" srcOrd="0" destOrd="0" presId="urn:microsoft.com/office/officeart/2005/8/layout/vList5"/>
    <dgm:cxn modelId="{BF2A4010-2164-4862-A829-A5E82A972CEB}" srcId="{4DD2BD75-2CEC-4F35-8028-3E59475C483F}" destId="{85A8704B-A6B8-4CFA-84BD-E24C9319D295}" srcOrd="1" destOrd="0" parTransId="{14C1D2A7-3340-4DC3-9A8A-C6CE3C2C6232}" sibTransId="{CCF903E7-3288-4A8C-8C42-1BC90D64132B}"/>
    <dgm:cxn modelId="{AAD2865D-BC6B-4FD5-9B81-30741C112B76}" srcId="{4F4006DB-246D-4AFF-B470-F01102EB88BC}" destId="{ABA0CC9B-6192-46D8-AB1F-ACDCBDAB5373}" srcOrd="1" destOrd="0" parTransId="{953DB8A4-A4DF-48EC-98B8-EBAB2105A6CF}" sibTransId="{37143AAF-D5CA-4533-957C-A134B55574E6}"/>
    <dgm:cxn modelId="{5E4EEC86-92CA-4BC0-B3B1-EE87659C90AD}" type="presOf" srcId="{85A8704B-A6B8-4CFA-84BD-E24C9319D295}" destId="{B39CA6BC-C4B6-4757-B126-54AFBFCDCE05}" srcOrd="0" destOrd="1" presId="urn:microsoft.com/office/officeart/2005/8/layout/vList5"/>
    <dgm:cxn modelId="{58F910D3-E926-44F3-A8D2-30329271EBB7}" type="presOf" srcId="{A95B6249-E9D9-46BC-BA39-9CC4C49A8880}" destId="{E0FF53B8-FCC4-4941-A8C1-487DE3C652D2}" srcOrd="0" destOrd="1" presId="urn:microsoft.com/office/officeart/2005/8/layout/vList5"/>
    <dgm:cxn modelId="{1496626F-F0BD-4B60-9C0F-7AC8A1D83972}" type="presParOf" srcId="{1ADF4CF9-972A-41CE-B4B4-74E83AD5ED79}" destId="{D5FBCEA9-F7AF-4561-850E-66FE4B2ADB60}" srcOrd="0" destOrd="0" presId="urn:microsoft.com/office/officeart/2005/8/layout/vList5"/>
    <dgm:cxn modelId="{05A331A4-EB68-4DFF-AF3D-75CC49EB683B}" type="presParOf" srcId="{D5FBCEA9-F7AF-4561-850E-66FE4B2ADB60}" destId="{803FD146-C397-4AD0-849E-F067FE381E1B}" srcOrd="0" destOrd="0" presId="urn:microsoft.com/office/officeart/2005/8/layout/vList5"/>
    <dgm:cxn modelId="{CF5944C5-1E4A-4427-9505-52E06B1BE29F}" type="presParOf" srcId="{D5FBCEA9-F7AF-4561-850E-66FE4B2ADB60}" destId="{B39CA6BC-C4B6-4757-B126-54AFBFCDCE05}" srcOrd="1" destOrd="0" presId="urn:microsoft.com/office/officeart/2005/8/layout/vList5"/>
    <dgm:cxn modelId="{0B1198B2-78C8-42A0-BF05-153FBBD4EFAF}" type="presParOf" srcId="{1ADF4CF9-972A-41CE-B4B4-74E83AD5ED79}" destId="{07137308-7BF0-47DF-A032-A342ACD01B81}" srcOrd="1" destOrd="0" presId="urn:microsoft.com/office/officeart/2005/8/layout/vList5"/>
    <dgm:cxn modelId="{560033B2-737C-41E9-819A-DAE5864A7332}" type="presParOf" srcId="{1ADF4CF9-972A-41CE-B4B4-74E83AD5ED79}" destId="{7789A081-16F4-4862-905A-E8964D1494A0}" srcOrd="2" destOrd="0" presId="urn:microsoft.com/office/officeart/2005/8/layout/vList5"/>
    <dgm:cxn modelId="{0DB1AA4C-921F-450E-8D95-6F3F141D3B21}" type="presParOf" srcId="{7789A081-16F4-4862-905A-E8964D1494A0}" destId="{89146077-0FF8-416D-B412-56892A53FDDB}" srcOrd="0" destOrd="0" presId="urn:microsoft.com/office/officeart/2005/8/layout/vList5"/>
    <dgm:cxn modelId="{4CF39C89-E78A-421A-ABB1-A203E063D345}" type="presParOf" srcId="{7789A081-16F4-4862-905A-E8964D1494A0}" destId="{ED9788BE-32FC-4B69-B691-87B38321C553}" srcOrd="1" destOrd="0" presId="urn:microsoft.com/office/officeart/2005/8/layout/vList5"/>
    <dgm:cxn modelId="{97CECAF2-83ED-4797-BEEB-A8FF98244D93}" type="presParOf" srcId="{1ADF4CF9-972A-41CE-B4B4-74E83AD5ED79}" destId="{FCECA523-402D-4FC5-9D03-99539363AEDD}" srcOrd="3" destOrd="0" presId="urn:microsoft.com/office/officeart/2005/8/layout/vList5"/>
    <dgm:cxn modelId="{36549EE5-B02A-44F4-9257-4A6340107829}" type="presParOf" srcId="{1ADF4CF9-972A-41CE-B4B4-74E83AD5ED79}" destId="{C4AD5381-10FD-45BA-8206-AF4EA7B9108A}" srcOrd="4" destOrd="0" presId="urn:microsoft.com/office/officeart/2005/8/layout/vList5"/>
    <dgm:cxn modelId="{C454F6C8-8569-470B-84A3-15CB48D8FFC2}" type="presParOf" srcId="{C4AD5381-10FD-45BA-8206-AF4EA7B9108A}" destId="{6F6D8082-DC5F-4A92-8029-0F70930BF6C5}" srcOrd="0" destOrd="0" presId="urn:microsoft.com/office/officeart/2005/8/layout/vList5"/>
    <dgm:cxn modelId="{56111957-CDB1-4C86-BD90-94F7B87520A4}" type="presParOf" srcId="{C4AD5381-10FD-45BA-8206-AF4EA7B9108A}" destId="{E0FF53B8-FCC4-4941-A8C1-487DE3C652D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C3EA1F-2CBD-418D-BA3F-C9EDC63CAB45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DD2BD75-2CEC-4F35-8028-3E59475C483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b="1" dirty="0" smtClean="0"/>
            <a:t>Люди</a:t>
          </a:r>
          <a:endParaRPr lang="ru-RU" sz="4000" dirty="0"/>
        </a:p>
      </dgm:t>
    </dgm:pt>
    <dgm:pt modelId="{C755BB67-2878-4232-9EDE-1D7992F2C9F5}" type="parTrans" cxnId="{EF2F7651-7623-417D-AF01-56853C10383E}">
      <dgm:prSet/>
      <dgm:spPr/>
      <dgm:t>
        <a:bodyPr/>
        <a:lstStyle/>
        <a:p>
          <a:endParaRPr lang="ru-RU"/>
        </a:p>
      </dgm:t>
    </dgm:pt>
    <dgm:pt modelId="{3F5CA689-F6C0-442C-8A47-1E8481E919BA}" type="sibTrans" cxnId="{EF2F7651-7623-417D-AF01-56853C10383E}">
      <dgm:prSet/>
      <dgm:spPr/>
      <dgm:t>
        <a:bodyPr/>
        <a:lstStyle/>
        <a:p>
          <a:endParaRPr lang="ru-RU"/>
        </a:p>
      </dgm:t>
    </dgm:pt>
    <dgm:pt modelId="{E1A0F843-F349-470C-8A31-92D051C4A6E3}">
      <dgm:prSet phldrT="[Текст]"/>
      <dgm:spPr/>
      <dgm:t>
        <a:bodyPr/>
        <a:lstStyle/>
        <a:p>
          <a:r>
            <a:rPr lang="ru-RU" dirty="0" smtClean="0"/>
            <a:t>Наличие систем</a:t>
          </a:r>
          <a:r>
            <a:rPr lang="ru-RU" baseline="0" dirty="0" smtClean="0">
              <a:solidFill>
                <a:srgbClr val="C00000"/>
              </a:solidFill>
            </a:rPr>
            <a:t>ы</a:t>
          </a:r>
          <a:r>
            <a:rPr lang="ru-RU" dirty="0" smtClean="0">
              <a:solidFill>
                <a:srgbClr val="FF0000"/>
              </a:solidFill>
            </a:rPr>
            <a:t> </a:t>
          </a:r>
          <a:r>
            <a:rPr lang="ru-RU" dirty="0" smtClean="0"/>
            <a:t>внутренних коммуникаций, обеспечивающ</a:t>
          </a:r>
          <a:r>
            <a:rPr lang="ru-RU" dirty="0" smtClean="0">
              <a:solidFill>
                <a:schemeClr val="tx1"/>
              </a:solidFill>
            </a:rPr>
            <a:t>ей </a:t>
          </a:r>
          <a:r>
            <a:rPr lang="ru-RU" dirty="0" smtClean="0"/>
            <a:t>доведение стратегических целей до сотрудников компании (1С </a:t>
          </a:r>
          <a:r>
            <a:rPr lang="ru-RU" dirty="0" err="1" smtClean="0"/>
            <a:t>Битрикс</a:t>
          </a:r>
          <a:r>
            <a:rPr lang="ru-RU" dirty="0" smtClean="0"/>
            <a:t> с недавнего времени) – </a:t>
          </a:r>
          <a:r>
            <a:rPr lang="ru-RU" b="1" dirty="0" smtClean="0"/>
            <a:t>5 баллов</a:t>
          </a:r>
          <a:endParaRPr lang="ru-RU" dirty="0"/>
        </a:p>
      </dgm:t>
    </dgm:pt>
    <dgm:pt modelId="{4B532FCF-45F0-4387-8F11-1F2721278878}" type="parTrans" cxnId="{07452609-B97C-43D8-A9CB-B06738CDAF4A}">
      <dgm:prSet/>
      <dgm:spPr/>
      <dgm:t>
        <a:bodyPr/>
        <a:lstStyle/>
        <a:p>
          <a:endParaRPr lang="ru-RU"/>
        </a:p>
      </dgm:t>
    </dgm:pt>
    <dgm:pt modelId="{E7848AA6-5463-478D-B232-C0F2C8FC96A8}" type="sibTrans" cxnId="{07452609-B97C-43D8-A9CB-B06738CDAF4A}">
      <dgm:prSet/>
      <dgm:spPr/>
      <dgm:t>
        <a:bodyPr/>
        <a:lstStyle/>
        <a:p>
          <a:endParaRPr lang="ru-RU"/>
        </a:p>
      </dgm:t>
    </dgm:pt>
    <dgm:pt modelId="{4F4006DB-246D-4AFF-B470-F01102EB88B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b="1" dirty="0" smtClean="0">
              <a:solidFill>
                <a:schemeClr val="tx1"/>
              </a:solidFill>
            </a:rPr>
            <a:t>Продукт</a:t>
          </a:r>
          <a:endParaRPr lang="ru-RU" sz="4000" dirty="0">
            <a:solidFill>
              <a:schemeClr val="tx1"/>
            </a:solidFill>
          </a:endParaRPr>
        </a:p>
      </dgm:t>
    </dgm:pt>
    <dgm:pt modelId="{3948652E-2118-4752-9A96-C2E1B8E819A0}" type="parTrans" cxnId="{529810DF-1F1A-46BA-8D93-FAAD8EE410A9}">
      <dgm:prSet/>
      <dgm:spPr/>
      <dgm:t>
        <a:bodyPr/>
        <a:lstStyle/>
        <a:p>
          <a:endParaRPr lang="ru-RU"/>
        </a:p>
      </dgm:t>
    </dgm:pt>
    <dgm:pt modelId="{A07D0147-B6CC-4C4D-BC4F-DF275DE91F1C}" type="sibTrans" cxnId="{529810DF-1F1A-46BA-8D93-FAAD8EE410A9}">
      <dgm:prSet/>
      <dgm:spPr/>
      <dgm:t>
        <a:bodyPr/>
        <a:lstStyle/>
        <a:p>
          <a:endParaRPr lang="ru-RU"/>
        </a:p>
      </dgm:t>
    </dgm:pt>
    <dgm:pt modelId="{49D903EF-7D33-496F-9F04-025237C06330}">
      <dgm:prSet phldrT="[Текст]"/>
      <dgm:spPr/>
      <dgm:t>
        <a:bodyPr/>
        <a:lstStyle/>
        <a:p>
          <a:r>
            <a:rPr lang="ru-RU" dirty="0" smtClean="0"/>
            <a:t>Наличие формализованных процессов продуктового планирования, разработки продукта, проведения продуктовых изменений (</a:t>
          </a:r>
          <a:r>
            <a:rPr lang="en-US" dirty="0" smtClean="0"/>
            <a:t>XCRM </a:t>
          </a:r>
          <a:r>
            <a:rPr lang="ru-RU" dirty="0" smtClean="0"/>
            <a:t>система)– </a:t>
          </a:r>
          <a:r>
            <a:rPr lang="ru-RU" b="1" dirty="0" smtClean="0"/>
            <a:t>10 баллов</a:t>
          </a:r>
          <a:endParaRPr lang="ru-RU" dirty="0"/>
        </a:p>
      </dgm:t>
    </dgm:pt>
    <dgm:pt modelId="{0A4D35A6-A3C6-4D38-BF9D-BBF42E202D27}" type="sibTrans" cxnId="{D7D75264-A845-49BF-B822-E1A04C31B1D6}">
      <dgm:prSet/>
      <dgm:spPr/>
      <dgm:t>
        <a:bodyPr/>
        <a:lstStyle/>
        <a:p>
          <a:endParaRPr lang="ru-RU"/>
        </a:p>
      </dgm:t>
    </dgm:pt>
    <dgm:pt modelId="{CE3A6640-453D-47C2-B599-658113446E26}" type="parTrans" cxnId="{D7D75264-A845-49BF-B822-E1A04C31B1D6}">
      <dgm:prSet/>
      <dgm:spPr/>
      <dgm:t>
        <a:bodyPr/>
        <a:lstStyle/>
        <a:p>
          <a:endParaRPr lang="ru-RU"/>
        </a:p>
      </dgm:t>
    </dgm:pt>
    <dgm:pt modelId="{2A7B809C-9B1D-4A9C-B877-79E71DC1C11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b="1" dirty="0" smtClean="0">
              <a:solidFill>
                <a:schemeClr val="tx1"/>
              </a:solidFill>
            </a:rPr>
            <a:t>Ресурсы</a:t>
          </a:r>
          <a:endParaRPr lang="ru-RU" sz="4000" dirty="0">
            <a:solidFill>
              <a:schemeClr val="tx1"/>
            </a:solidFill>
          </a:endParaRPr>
        </a:p>
      </dgm:t>
    </dgm:pt>
    <dgm:pt modelId="{7A9758D2-2D7D-401B-8FD4-0D71A3AB9DEB}" type="sibTrans" cxnId="{F730A7BF-6CF9-42A0-82BE-FD73579D8DEF}">
      <dgm:prSet/>
      <dgm:spPr/>
      <dgm:t>
        <a:bodyPr/>
        <a:lstStyle/>
        <a:p>
          <a:endParaRPr lang="ru-RU"/>
        </a:p>
      </dgm:t>
    </dgm:pt>
    <dgm:pt modelId="{01E23151-48BB-4AEC-B228-B287270D733F}" type="parTrans" cxnId="{F730A7BF-6CF9-42A0-82BE-FD73579D8DEF}">
      <dgm:prSet/>
      <dgm:spPr/>
      <dgm:t>
        <a:bodyPr/>
        <a:lstStyle/>
        <a:p>
          <a:endParaRPr lang="ru-RU"/>
        </a:p>
      </dgm:t>
    </dgm:pt>
    <dgm:pt modelId="{9CDC3ED7-97E3-48E6-85FC-F5E8236B3DE4}">
      <dgm:prSet phldrT="[Текст]"/>
      <dgm:spPr/>
      <dgm:t>
        <a:bodyPr/>
        <a:lstStyle/>
        <a:p>
          <a:r>
            <a:rPr lang="ru-RU" dirty="0" smtClean="0"/>
            <a:t>Возможность постоянного обновление технологий , используемых  при разработке и производстве. Наличие технологических партнерств с глобальными индустриальными игроками - </a:t>
          </a:r>
          <a:r>
            <a:rPr lang="ru-RU" b="1" dirty="0" smtClean="0"/>
            <a:t>10 баллов</a:t>
          </a:r>
          <a:endParaRPr lang="ru-RU" b="1" dirty="0"/>
        </a:p>
      </dgm:t>
    </dgm:pt>
    <dgm:pt modelId="{0D6CE8D6-E6F1-459E-B26A-423DC00873D0}" type="sibTrans" cxnId="{09B85215-915F-4B45-8B70-18B8E707BEFB}">
      <dgm:prSet/>
      <dgm:spPr/>
      <dgm:t>
        <a:bodyPr/>
        <a:lstStyle/>
        <a:p>
          <a:endParaRPr lang="ru-RU"/>
        </a:p>
      </dgm:t>
    </dgm:pt>
    <dgm:pt modelId="{412EAD9A-29D2-46F4-BCEA-1DFC70D438B1}" type="parTrans" cxnId="{09B85215-915F-4B45-8B70-18B8E707BEFB}">
      <dgm:prSet/>
      <dgm:spPr/>
      <dgm:t>
        <a:bodyPr/>
        <a:lstStyle/>
        <a:p>
          <a:endParaRPr lang="ru-RU"/>
        </a:p>
      </dgm:t>
    </dgm:pt>
    <dgm:pt modelId="{85A8704B-A6B8-4CFA-84BD-E24C9319D295}">
      <dgm:prSet/>
      <dgm:spPr/>
      <dgm:t>
        <a:bodyPr/>
        <a:lstStyle/>
        <a:p>
          <a:r>
            <a:rPr lang="ru-RU" dirty="0" smtClean="0"/>
            <a:t>Наличие системы мотивации персонала за участие в проектной работе (регламентирована) - </a:t>
          </a:r>
          <a:r>
            <a:rPr lang="ru-RU" b="1" dirty="0" smtClean="0"/>
            <a:t>5 баллов</a:t>
          </a:r>
          <a:endParaRPr lang="ru-RU" b="1" dirty="0"/>
        </a:p>
      </dgm:t>
    </dgm:pt>
    <dgm:pt modelId="{14C1D2A7-3340-4DC3-9A8A-C6CE3C2C6232}" type="parTrans" cxnId="{BF2A4010-2164-4862-A829-A5E82A972CEB}">
      <dgm:prSet/>
      <dgm:spPr/>
      <dgm:t>
        <a:bodyPr/>
        <a:lstStyle/>
        <a:p>
          <a:endParaRPr lang="ru-RU"/>
        </a:p>
      </dgm:t>
    </dgm:pt>
    <dgm:pt modelId="{CCF903E7-3288-4A8C-8C42-1BC90D64132B}" type="sibTrans" cxnId="{BF2A4010-2164-4862-A829-A5E82A972CEB}">
      <dgm:prSet/>
      <dgm:spPr/>
      <dgm:t>
        <a:bodyPr/>
        <a:lstStyle/>
        <a:p>
          <a:endParaRPr lang="ru-RU"/>
        </a:p>
      </dgm:t>
    </dgm:pt>
    <dgm:pt modelId="{38ACFD26-DD13-41B1-B673-81500616E8B7}">
      <dgm:prSet/>
      <dgm:spPr/>
      <dgm:t>
        <a:bodyPr/>
        <a:lstStyle/>
        <a:p>
          <a:r>
            <a:rPr lang="ru-RU" dirty="0" smtClean="0"/>
            <a:t>Наличие системы </a:t>
          </a:r>
          <a:r>
            <a:rPr lang="ru-RU" dirty="0" err="1" smtClean="0"/>
            <a:t>профобучения</a:t>
          </a:r>
          <a:r>
            <a:rPr lang="ru-RU" dirty="0" smtClean="0"/>
            <a:t> и развития, адаптируемой под стратегические задачи компании – </a:t>
          </a:r>
          <a:r>
            <a:rPr lang="ru-RU" b="1" dirty="0" smtClean="0"/>
            <a:t>5 баллов</a:t>
          </a:r>
          <a:endParaRPr lang="ru-RU" b="1" dirty="0"/>
        </a:p>
      </dgm:t>
    </dgm:pt>
    <dgm:pt modelId="{820F1C0B-5350-47BC-BC25-7F6D22D92668}" type="parTrans" cxnId="{698E2FFD-28F6-446F-866F-03E2554F4F0B}">
      <dgm:prSet/>
      <dgm:spPr/>
      <dgm:t>
        <a:bodyPr/>
        <a:lstStyle/>
        <a:p>
          <a:endParaRPr lang="ru-RU"/>
        </a:p>
      </dgm:t>
    </dgm:pt>
    <dgm:pt modelId="{55712523-29BD-4382-B9C6-0ED09F0EAF70}" type="sibTrans" cxnId="{698E2FFD-28F6-446F-866F-03E2554F4F0B}">
      <dgm:prSet/>
      <dgm:spPr/>
      <dgm:t>
        <a:bodyPr/>
        <a:lstStyle/>
        <a:p>
          <a:endParaRPr lang="ru-RU"/>
        </a:p>
      </dgm:t>
    </dgm:pt>
    <dgm:pt modelId="{ABA0CC9B-6192-46D8-AB1F-ACDCBDAB5373}">
      <dgm:prSet/>
      <dgm:spPr/>
      <dgm:t>
        <a:bodyPr/>
        <a:lstStyle/>
        <a:p>
          <a:r>
            <a:rPr lang="ru-RU" dirty="0" smtClean="0"/>
            <a:t>Наличие прямых каналов взаимодействия с потребителем и получения обратной связи от потребителя. Возможность </a:t>
          </a:r>
          <a:r>
            <a:rPr lang="ru-RU" dirty="0" err="1" smtClean="0"/>
            <a:t>кастомизации</a:t>
          </a:r>
          <a:r>
            <a:rPr lang="ru-RU" dirty="0" smtClean="0"/>
            <a:t>/ адаптации продукта под запросы конечного клиента – </a:t>
          </a:r>
          <a:r>
            <a:rPr lang="ru-RU" b="1" dirty="0" smtClean="0"/>
            <a:t>0 баллов</a:t>
          </a:r>
          <a:endParaRPr lang="ru-RU" b="1" dirty="0"/>
        </a:p>
      </dgm:t>
    </dgm:pt>
    <dgm:pt modelId="{953DB8A4-A4DF-48EC-98B8-EBAB2105A6CF}" type="parTrans" cxnId="{AAD2865D-BC6B-4FD5-9B81-30741C112B76}">
      <dgm:prSet/>
      <dgm:spPr/>
      <dgm:t>
        <a:bodyPr/>
        <a:lstStyle/>
        <a:p>
          <a:endParaRPr lang="ru-RU"/>
        </a:p>
      </dgm:t>
    </dgm:pt>
    <dgm:pt modelId="{37143AAF-D5CA-4533-957C-A134B55574E6}" type="sibTrans" cxnId="{AAD2865D-BC6B-4FD5-9B81-30741C112B76}">
      <dgm:prSet/>
      <dgm:spPr/>
      <dgm:t>
        <a:bodyPr/>
        <a:lstStyle/>
        <a:p>
          <a:endParaRPr lang="ru-RU"/>
        </a:p>
      </dgm:t>
    </dgm:pt>
    <dgm:pt modelId="{A95B6249-E9D9-46BC-BA39-9CC4C49A8880}">
      <dgm:prSet/>
      <dgm:spPr/>
      <dgm:t>
        <a:bodyPr/>
        <a:lstStyle/>
        <a:p>
          <a:r>
            <a:rPr lang="ru-RU" dirty="0" smtClean="0"/>
            <a:t>Высокая доступность финансирования под реализацию новых проектов –</a:t>
          </a:r>
          <a:r>
            <a:rPr lang="ru-RU" b="1" dirty="0" smtClean="0"/>
            <a:t>0 баллов</a:t>
          </a:r>
          <a:endParaRPr lang="ru-RU" b="1" dirty="0"/>
        </a:p>
      </dgm:t>
    </dgm:pt>
    <dgm:pt modelId="{1AF28A74-9132-4998-A9B4-6B09C9F36012}" type="parTrans" cxnId="{9823DB0F-8C94-4433-B595-3D4A6D228F0A}">
      <dgm:prSet/>
      <dgm:spPr/>
      <dgm:t>
        <a:bodyPr/>
        <a:lstStyle/>
        <a:p>
          <a:endParaRPr lang="ru-RU"/>
        </a:p>
      </dgm:t>
    </dgm:pt>
    <dgm:pt modelId="{B498937E-1552-4315-8C0A-A8B0F6C63AB3}" type="sibTrans" cxnId="{9823DB0F-8C94-4433-B595-3D4A6D228F0A}">
      <dgm:prSet/>
      <dgm:spPr/>
      <dgm:t>
        <a:bodyPr/>
        <a:lstStyle/>
        <a:p>
          <a:endParaRPr lang="ru-RU"/>
        </a:p>
      </dgm:t>
    </dgm:pt>
    <dgm:pt modelId="{1ADF4CF9-972A-41CE-B4B4-74E83AD5ED79}" type="pres">
      <dgm:prSet presAssocID="{E0C3EA1F-2CBD-418D-BA3F-C9EDC63CAB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FBCEA9-F7AF-4561-850E-66FE4B2ADB60}" type="pres">
      <dgm:prSet presAssocID="{4DD2BD75-2CEC-4F35-8028-3E59475C483F}" presName="linNode" presStyleCnt="0"/>
      <dgm:spPr/>
    </dgm:pt>
    <dgm:pt modelId="{803FD146-C397-4AD0-849E-F067FE381E1B}" type="pres">
      <dgm:prSet presAssocID="{4DD2BD75-2CEC-4F35-8028-3E59475C483F}" presName="parentText" presStyleLbl="node1" presStyleIdx="0" presStyleCnt="3" custScaleY="74218" custLinFactNeighborX="-22144" custLinFactNeighborY="23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9CA6BC-C4B6-4757-B126-54AFBFCDCE05}" type="pres">
      <dgm:prSet presAssocID="{4DD2BD75-2CEC-4F35-8028-3E59475C483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137308-7BF0-47DF-A032-A342ACD01B81}" type="pres">
      <dgm:prSet presAssocID="{3F5CA689-F6C0-442C-8A47-1E8481E919BA}" presName="sp" presStyleCnt="0"/>
      <dgm:spPr/>
    </dgm:pt>
    <dgm:pt modelId="{7789A081-16F4-4862-905A-E8964D1494A0}" type="pres">
      <dgm:prSet presAssocID="{4F4006DB-246D-4AFF-B470-F01102EB88BC}" presName="linNode" presStyleCnt="0"/>
      <dgm:spPr/>
    </dgm:pt>
    <dgm:pt modelId="{89146077-0FF8-416D-B412-56892A53FDDB}" type="pres">
      <dgm:prSet presAssocID="{4F4006DB-246D-4AFF-B470-F01102EB88BC}" presName="parentText" presStyleLbl="node1" presStyleIdx="1" presStyleCnt="3" custScaleY="742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9788BE-32FC-4B69-B691-87B38321C553}" type="pres">
      <dgm:prSet presAssocID="{4F4006DB-246D-4AFF-B470-F01102EB88B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CA523-402D-4FC5-9D03-99539363AEDD}" type="pres">
      <dgm:prSet presAssocID="{A07D0147-B6CC-4C4D-BC4F-DF275DE91F1C}" presName="sp" presStyleCnt="0"/>
      <dgm:spPr/>
    </dgm:pt>
    <dgm:pt modelId="{C4AD5381-10FD-45BA-8206-AF4EA7B9108A}" type="pres">
      <dgm:prSet presAssocID="{2A7B809C-9B1D-4A9C-B877-79E71DC1C111}" presName="linNode" presStyleCnt="0"/>
      <dgm:spPr/>
    </dgm:pt>
    <dgm:pt modelId="{6F6D8082-DC5F-4A92-8029-0F70930BF6C5}" type="pres">
      <dgm:prSet presAssocID="{2A7B809C-9B1D-4A9C-B877-79E71DC1C111}" presName="parentText" presStyleLbl="node1" presStyleIdx="2" presStyleCnt="3" custScaleY="742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F53B8-FCC4-4941-A8C1-487DE3C652D2}" type="pres">
      <dgm:prSet presAssocID="{2A7B809C-9B1D-4A9C-B877-79E71DC1C11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6C3525-1D7F-4C40-83E4-EF96523B4A8A}" type="presOf" srcId="{2A7B809C-9B1D-4A9C-B877-79E71DC1C111}" destId="{6F6D8082-DC5F-4A92-8029-0F70930BF6C5}" srcOrd="0" destOrd="0" presId="urn:microsoft.com/office/officeart/2005/8/layout/vList5"/>
    <dgm:cxn modelId="{A0646F2C-C30F-4628-B412-68A72D39967E}" type="presOf" srcId="{85A8704B-A6B8-4CFA-84BD-E24C9319D295}" destId="{B39CA6BC-C4B6-4757-B126-54AFBFCDCE05}" srcOrd="0" destOrd="1" presId="urn:microsoft.com/office/officeart/2005/8/layout/vList5"/>
    <dgm:cxn modelId="{65C4468D-1640-4419-9B9A-59F168F76D95}" type="presOf" srcId="{49D903EF-7D33-496F-9F04-025237C06330}" destId="{ED9788BE-32FC-4B69-B691-87B38321C553}" srcOrd="0" destOrd="0" presId="urn:microsoft.com/office/officeart/2005/8/layout/vList5"/>
    <dgm:cxn modelId="{8151EE39-435F-455A-A822-B38AFD772BAD}" type="presOf" srcId="{9CDC3ED7-97E3-48E6-85FC-F5E8236B3DE4}" destId="{E0FF53B8-FCC4-4941-A8C1-487DE3C652D2}" srcOrd="0" destOrd="0" presId="urn:microsoft.com/office/officeart/2005/8/layout/vList5"/>
    <dgm:cxn modelId="{B860EF2D-443D-480E-BD0F-97926C46662B}" type="presOf" srcId="{38ACFD26-DD13-41B1-B673-81500616E8B7}" destId="{B39CA6BC-C4B6-4757-B126-54AFBFCDCE05}" srcOrd="0" destOrd="2" presId="urn:microsoft.com/office/officeart/2005/8/layout/vList5"/>
    <dgm:cxn modelId="{F730A7BF-6CF9-42A0-82BE-FD73579D8DEF}" srcId="{E0C3EA1F-2CBD-418D-BA3F-C9EDC63CAB45}" destId="{2A7B809C-9B1D-4A9C-B877-79E71DC1C111}" srcOrd="2" destOrd="0" parTransId="{01E23151-48BB-4AEC-B228-B287270D733F}" sibTransId="{7A9758D2-2D7D-401B-8FD4-0D71A3AB9DEB}"/>
    <dgm:cxn modelId="{E5FA126D-99B9-41B7-B678-DE3BBE00233D}" type="presOf" srcId="{4DD2BD75-2CEC-4F35-8028-3E59475C483F}" destId="{803FD146-C397-4AD0-849E-F067FE381E1B}" srcOrd="0" destOrd="0" presId="urn:microsoft.com/office/officeart/2005/8/layout/vList5"/>
    <dgm:cxn modelId="{ACCFFAA8-2192-4107-9FD1-57F68E2FB7C3}" type="presOf" srcId="{E0C3EA1F-2CBD-418D-BA3F-C9EDC63CAB45}" destId="{1ADF4CF9-972A-41CE-B4B4-74E83AD5ED79}" srcOrd="0" destOrd="0" presId="urn:microsoft.com/office/officeart/2005/8/layout/vList5"/>
    <dgm:cxn modelId="{D7D75264-A845-49BF-B822-E1A04C31B1D6}" srcId="{4F4006DB-246D-4AFF-B470-F01102EB88BC}" destId="{49D903EF-7D33-496F-9F04-025237C06330}" srcOrd="0" destOrd="0" parTransId="{CE3A6640-453D-47C2-B599-658113446E26}" sibTransId="{0A4D35A6-A3C6-4D38-BF9D-BBF42E202D27}"/>
    <dgm:cxn modelId="{CB891E43-43C6-4CFB-A079-DDCF4B58842B}" type="presOf" srcId="{E1A0F843-F349-470C-8A31-92D051C4A6E3}" destId="{B39CA6BC-C4B6-4757-B126-54AFBFCDCE05}" srcOrd="0" destOrd="0" presId="urn:microsoft.com/office/officeart/2005/8/layout/vList5"/>
    <dgm:cxn modelId="{BF2A4010-2164-4862-A829-A5E82A972CEB}" srcId="{4DD2BD75-2CEC-4F35-8028-3E59475C483F}" destId="{85A8704B-A6B8-4CFA-84BD-E24C9319D295}" srcOrd="1" destOrd="0" parTransId="{14C1D2A7-3340-4DC3-9A8A-C6CE3C2C6232}" sibTransId="{CCF903E7-3288-4A8C-8C42-1BC90D64132B}"/>
    <dgm:cxn modelId="{698E2FFD-28F6-446F-866F-03E2554F4F0B}" srcId="{4DD2BD75-2CEC-4F35-8028-3E59475C483F}" destId="{38ACFD26-DD13-41B1-B673-81500616E8B7}" srcOrd="2" destOrd="0" parTransId="{820F1C0B-5350-47BC-BC25-7F6D22D92668}" sibTransId="{55712523-29BD-4382-B9C6-0ED09F0EAF70}"/>
    <dgm:cxn modelId="{AAD2865D-BC6B-4FD5-9B81-30741C112B76}" srcId="{4F4006DB-246D-4AFF-B470-F01102EB88BC}" destId="{ABA0CC9B-6192-46D8-AB1F-ACDCBDAB5373}" srcOrd="1" destOrd="0" parTransId="{953DB8A4-A4DF-48EC-98B8-EBAB2105A6CF}" sibTransId="{37143AAF-D5CA-4533-957C-A134B55574E6}"/>
    <dgm:cxn modelId="{8C5FEA9B-828E-4089-A39F-CF36A8729977}" type="presOf" srcId="{A95B6249-E9D9-46BC-BA39-9CC4C49A8880}" destId="{E0FF53B8-FCC4-4941-A8C1-487DE3C652D2}" srcOrd="0" destOrd="1" presId="urn:microsoft.com/office/officeart/2005/8/layout/vList5"/>
    <dgm:cxn modelId="{4398F3E3-0076-47AD-BF57-C8C55CB7E090}" type="presOf" srcId="{4F4006DB-246D-4AFF-B470-F01102EB88BC}" destId="{89146077-0FF8-416D-B412-56892A53FDDB}" srcOrd="0" destOrd="0" presId="urn:microsoft.com/office/officeart/2005/8/layout/vList5"/>
    <dgm:cxn modelId="{B4EBD2DF-782A-40CA-94A2-D4F3A76CE240}" type="presOf" srcId="{ABA0CC9B-6192-46D8-AB1F-ACDCBDAB5373}" destId="{ED9788BE-32FC-4B69-B691-87B38321C553}" srcOrd="0" destOrd="1" presId="urn:microsoft.com/office/officeart/2005/8/layout/vList5"/>
    <dgm:cxn modelId="{9823DB0F-8C94-4433-B595-3D4A6D228F0A}" srcId="{2A7B809C-9B1D-4A9C-B877-79E71DC1C111}" destId="{A95B6249-E9D9-46BC-BA39-9CC4C49A8880}" srcOrd="1" destOrd="0" parTransId="{1AF28A74-9132-4998-A9B4-6B09C9F36012}" sibTransId="{B498937E-1552-4315-8C0A-A8B0F6C63AB3}"/>
    <dgm:cxn modelId="{07452609-B97C-43D8-A9CB-B06738CDAF4A}" srcId="{4DD2BD75-2CEC-4F35-8028-3E59475C483F}" destId="{E1A0F843-F349-470C-8A31-92D051C4A6E3}" srcOrd="0" destOrd="0" parTransId="{4B532FCF-45F0-4387-8F11-1F2721278878}" sibTransId="{E7848AA6-5463-478D-B232-C0F2C8FC96A8}"/>
    <dgm:cxn modelId="{09B85215-915F-4B45-8B70-18B8E707BEFB}" srcId="{2A7B809C-9B1D-4A9C-B877-79E71DC1C111}" destId="{9CDC3ED7-97E3-48E6-85FC-F5E8236B3DE4}" srcOrd="0" destOrd="0" parTransId="{412EAD9A-29D2-46F4-BCEA-1DFC70D438B1}" sibTransId="{0D6CE8D6-E6F1-459E-B26A-423DC00873D0}"/>
    <dgm:cxn modelId="{529810DF-1F1A-46BA-8D93-FAAD8EE410A9}" srcId="{E0C3EA1F-2CBD-418D-BA3F-C9EDC63CAB45}" destId="{4F4006DB-246D-4AFF-B470-F01102EB88BC}" srcOrd="1" destOrd="0" parTransId="{3948652E-2118-4752-9A96-C2E1B8E819A0}" sibTransId="{A07D0147-B6CC-4C4D-BC4F-DF275DE91F1C}"/>
    <dgm:cxn modelId="{EF2F7651-7623-417D-AF01-56853C10383E}" srcId="{E0C3EA1F-2CBD-418D-BA3F-C9EDC63CAB45}" destId="{4DD2BD75-2CEC-4F35-8028-3E59475C483F}" srcOrd="0" destOrd="0" parTransId="{C755BB67-2878-4232-9EDE-1D7992F2C9F5}" sibTransId="{3F5CA689-F6C0-442C-8A47-1E8481E919BA}"/>
    <dgm:cxn modelId="{5B8B8A11-2CED-4A49-814E-28AC1143E399}" type="presParOf" srcId="{1ADF4CF9-972A-41CE-B4B4-74E83AD5ED79}" destId="{D5FBCEA9-F7AF-4561-850E-66FE4B2ADB60}" srcOrd="0" destOrd="0" presId="urn:microsoft.com/office/officeart/2005/8/layout/vList5"/>
    <dgm:cxn modelId="{AB2F6C36-5288-4A7C-8BBC-0A7A826DF567}" type="presParOf" srcId="{D5FBCEA9-F7AF-4561-850E-66FE4B2ADB60}" destId="{803FD146-C397-4AD0-849E-F067FE381E1B}" srcOrd="0" destOrd="0" presId="urn:microsoft.com/office/officeart/2005/8/layout/vList5"/>
    <dgm:cxn modelId="{46121C21-095D-46DC-9251-D7892BF03B87}" type="presParOf" srcId="{D5FBCEA9-F7AF-4561-850E-66FE4B2ADB60}" destId="{B39CA6BC-C4B6-4757-B126-54AFBFCDCE05}" srcOrd="1" destOrd="0" presId="urn:microsoft.com/office/officeart/2005/8/layout/vList5"/>
    <dgm:cxn modelId="{0D2D2B20-ACE5-4530-B60F-36B5404269D9}" type="presParOf" srcId="{1ADF4CF9-972A-41CE-B4B4-74E83AD5ED79}" destId="{07137308-7BF0-47DF-A032-A342ACD01B81}" srcOrd="1" destOrd="0" presId="urn:microsoft.com/office/officeart/2005/8/layout/vList5"/>
    <dgm:cxn modelId="{969DEECC-58DD-4FC6-AA65-85C2B6D75E0A}" type="presParOf" srcId="{1ADF4CF9-972A-41CE-B4B4-74E83AD5ED79}" destId="{7789A081-16F4-4862-905A-E8964D1494A0}" srcOrd="2" destOrd="0" presId="urn:microsoft.com/office/officeart/2005/8/layout/vList5"/>
    <dgm:cxn modelId="{5F4D3971-D89E-4A50-AB04-F6D18B4D8B7C}" type="presParOf" srcId="{7789A081-16F4-4862-905A-E8964D1494A0}" destId="{89146077-0FF8-416D-B412-56892A53FDDB}" srcOrd="0" destOrd="0" presId="urn:microsoft.com/office/officeart/2005/8/layout/vList5"/>
    <dgm:cxn modelId="{A2B5FD5C-2206-406D-A981-C6469625ABCB}" type="presParOf" srcId="{7789A081-16F4-4862-905A-E8964D1494A0}" destId="{ED9788BE-32FC-4B69-B691-87B38321C553}" srcOrd="1" destOrd="0" presId="urn:microsoft.com/office/officeart/2005/8/layout/vList5"/>
    <dgm:cxn modelId="{8A7C4487-6D40-4DFB-9EF7-AEE84136F829}" type="presParOf" srcId="{1ADF4CF9-972A-41CE-B4B4-74E83AD5ED79}" destId="{FCECA523-402D-4FC5-9D03-99539363AEDD}" srcOrd="3" destOrd="0" presId="urn:microsoft.com/office/officeart/2005/8/layout/vList5"/>
    <dgm:cxn modelId="{E843FC5F-4475-4CEC-BF05-E4E3531362E0}" type="presParOf" srcId="{1ADF4CF9-972A-41CE-B4B4-74E83AD5ED79}" destId="{C4AD5381-10FD-45BA-8206-AF4EA7B9108A}" srcOrd="4" destOrd="0" presId="urn:microsoft.com/office/officeart/2005/8/layout/vList5"/>
    <dgm:cxn modelId="{0EEA4D39-C4D8-4604-A93D-D22711DCD0CF}" type="presParOf" srcId="{C4AD5381-10FD-45BA-8206-AF4EA7B9108A}" destId="{6F6D8082-DC5F-4A92-8029-0F70930BF6C5}" srcOrd="0" destOrd="0" presId="urn:microsoft.com/office/officeart/2005/8/layout/vList5"/>
    <dgm:cxn modelId="{0D0B0BF8-5D97-4643-A40D-0BB58870EC5D}" type="presParOf" srcId="{C4AD5381-10FD-45BA-8206-AF4EA7B9108A}" destId="{E0FF53B8-FCC4-4941-A8C1-487DE3C652D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99313F-78D2-465D-993C-612FE6A13102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91E93E-D1FC-4C09-851F-B59BA5603A9B}">
      <dgm:prSet phldrT="[Текст]" custT="1"/>
      <dgm:spPr/>
      <dgm:t>
        <a:bodyPr/>
        <a:lstStyle/>
        <a:p>
          <a:r>
            <a:rPr lang="ru-RU" sz="1400" b="1" dirty="0" smtClean="0"/>
            <a:t>Наличие сквозных информационных систем для поддержки ключевых бизнес-процессов компании</a:t>
          </a:r>
          <a:endParaRPr lang="ru-RU" sz="1400" b="1" dirty="0"/>
        </a:p>
      </dgm:t>
    </dgm:pt>
    <dgm:pt modelId="{86B2D9B2-8856-496C-9E38-02B969A4BDAE}" type="parTrans" cxnId="{5C49F246-206D-4864-A953-FE85C1C7273A}">
      <dgm:prSet/>
      <dgm:spPr/>
      <dgm:t>
        <a:bodyPr/>
        <a:lstStyle/>
        <a:p>
          <a:endParaRPr lang="ru-RU" sz="2000"/>
        </a:p>
      </dgm:t>
    </dgm:pt>
    <dgm:pt modelId="{EC734173-CD66-4BA7-B1D9-E6149EAA25A6}" type="sibTrans" cxnId="{5C49F246-206D-4864-A953-FE85C1C7273A}">
      <dgm:prSet/>
      <dgm:spPr/>
      <dgm:t>
        <a:bodyPr/>
        <a:lstStyle/>
        <a:p>
          <a:endParaRPr lang="ru-RU" sz="2000"/>
        </a:p>
      </dgm:t>
    </dgm:pt>
    <dgm:pt modelId="{2E536F99-F414-4DE2-9EF1-00156115EEE5}">
      <dgm:prSet phldrT="[Текст]" custT="1"/>
      <dgm:spPr/>
      <dgm:t>
        <a:bodyPr/>
        <a:lstStyle/>
        <a:p>
          <a:r>
            <a:rPr lang="ru-RU" sz="1200" b="0" dirty="0" smtClean="0"/>
            <a:t>Системы учета – </a:t>
          </a:r>
          <a:r>
            <a:rPr lang="ru-RU" sz="1200" b="1" dirty="0" smtClean="0"/>
            <a:t>3 балла</a:t>
          </a:r>
          <a:endParaRPr lang="ru-RU" sz="1200" b="1" dirty="0"/>
        </a:p>
      </dgm:t>
    </dgm:pt>
    <dgm:pt modelId="{D8ABEF08-A398-4D58-9203-0515789FE95E}" type="parTrans" cxnId="{A6D9703E-8E57-4F77-9658-80B1709C857F}">
      <dgm:prSet/>
      <dgm:spPr/>
      <dgm:t>
        <a:bodyPr/>
        <a:lstStyle/>
        <a:p>
          <a:endParaRPr lang="ru-RU" sz="2000"/>
        </a:p>
      </dgm:t>
    </dgm:pt>
    <dgm:pt modelId="{4C4C0B5D-AF4D-46D0-A80B-D47939F8E6B1}" type="sibTrans" cxnId="{A6D9703E-8E57-4F77-9658-80B1709C857F}">
      <dgm:prSet/>
      <dgm:spPr/>
      <dgm:t>
        <a:bodyPr/>
        <a:lstStyle/>
        <a:p>
          <a:endParaRPr lang="ru-RU" sz="2000"/>
        </a:p>
      </dgm:t>
    </dgm:pt>
    <dgm:pt modelId="{AD9E9A63-9898-4175-A8CB-341A8DD114B0}">
      <dgm:prSet phldrT="[Текст]" custT="1"/>
      <dgm:spPr/>
      <dgm:t>
        <a:bodyPr/>
        <a:lstStyle/>
        <a:p>
          <a:r>
            <a:rPr lang="ru-RU" sz="1400" b="1" dirty="0" smtClean="0"/>
            <a:t>Наличие взаимосвязи внедрения цифровых технологий с принятием решений по изменению бизнес-процессов и бизнес-модели компании</a:t>
          </a:r>
          <a:endParaRPr lang="ru-RU" sz="1400" b="1" dirty="0"/>
        </a:p>
      </dgm:t>
    </dgm:pt>
    <dgm:pt modelId="{0796C39A-7400-4F56-A682-F4A974EB0635}" type="parTrans" cxnId="{E875F3A6-02B5-476A-8DCC-C44E647FA32D}">
      <dgm:prSet/>
      <dgm:spPr/>
      <dgm:t>
        <a:bodyPr/>
        <a:lstStyle/>
        <a:p>
          <a:endParaRPr lang="ru-RU" sz="2000"/>
        </a:p>
      </dgm:t>
    </dgm:pt>
    <dgm:pt modelId="{60C90233-C363-43B9-960D-9D64EDDE7A15}" type="sibTrans" cxnId="{E875F3A6-02B5-476A-8DCC-C44E647FA32D}">
      <dgm:prSet/>
      <dgm:spPr/>
      <dgm:t>
        <a:bodyPr/>
        <a:lstStyle/>
        <a:p>
          <a:endParaRPr lang="ru-RU" sz="2000"/>
        </a:p>
      </dgm:t>
    </dgm:pt>
    <dgm:pt modelId="{3A6EF650-DED8-49DE-AEBB-2876ADA3BAA1}">
      <dgm:prSet phldrT="[Текст]" custT="1"/>
      <dgm:spPr/>
      <dgm:t>
        <a:bodyPr/>
        <a:lstStyle/>
        <a:p>
          <a:r>
            <a:rPr lang="ru-RU" sz="1200" dirty="0" smtClean="0"/>
            <a:t>Цифровые технологии и данные  используются для оптимизации существующих бизнес- процессов -</a:t>
          </a:r>
          <a:r>
            <a:rPr lang="ru-RU" sz="1200" b="1" dirty="0" smtClean="0"/>
            <a:t>10 баллов</a:t>
          </a:r>
        </a:p>
      </dgm:t>
    </dgm:pt>
    <dgm:pt modelId="{AD6E8A71-C761-4917-A277-77E4D9E26471}" type="parTrans" cxnId="{1A7F1638-43C2-47AB-9961-FB6E023A5B53}">
      <dgm:prSet/>
      <dgm:spPr/>
      <dgm:t>
        <a:bodyPr/>
        <a:lstStyle/>
        <a:p>
          <a:endParaRPr lang="ru-RU" sz="2000"/>
        </a:p>
      </dgm:t>
    </dgm:pt>
    <dgm:pt modelId="{791BCF35-5FBC-417D-87F1-06DEA4A47359}" type="sibTrans" cxnId="{1A7F1638-43C2-47AB-9961-FB6E023A5B53}">
      <dgm:prSet/>
      <dgm:spPr/>
      <dgm:t>
        <a:bodyPr/>
        <a:lstStyle/>
        <a:p>
          <a:endParaRPr lang="ru-RU" sz="2000"/>
        </a:p>
      </dgm:t>
    </dgm:pt>
    <dgm:pt modelId="{EEBE313F-A2C7-4300-85CA-2324F084C894}">
      <dgm:prSet phldrT="[Текст]" custT="1"/>
      <dgm:spPr/>
      <dgm:t>
        <a:bodyPr/>
        <a:lstStyle/>
        <a:p>
          <a:r>
            <a:rPr lang="ru-RU" sz="1200" dirty="0" smtClean="0"/>
            <a:t>На основе цифровых технологий внедряются новые бизнес-процессы и пересматривается бизнес-модель работы компании  - </a:t>
          </a:r>
          <a:r>
            <a:rPr lang="ru-RU" sz="1200" b="1" dirty="0" smtClean="0"/>
            <a:t>20 баллов</a:t>
          </a:r>
          <a:endParaRPr lang="ru-RU" sz="1200" b="1" dirty="0"/>
        </a:p>
      </dgm:t>
    </dgm:pt>
    <dgm:pt modelId="{565AE1F2-B208-4E5B-A62B-476C9DA14DE2}" type="parTrans" cxnId="{636CD534-30C9-4F1E-A08A-1051F367BD00}">
      <dgm:prSet/>
      <dgm:spPr/>
      <dgm:t>
        <a:bodyPr/>
        <a:lstStyle/>
        <a:p>
          <a:endParaRPr lang="ru-RU" sz="2000"/>
        </a:p>
      </dgm:t>
    </dgm:pt>
    <dgm:pt modelId="{CBB626D7-390A-4EEA-AF60-1837FFEE2A7A}" type="sibTrans" cxnId="{636CD534-30C9-4F1E-A08A-1051F367BD00}">
      <dgm:prSet/>
      <dgm:spPr/>
      <dgm:t>
        <a:bodyPr/>
        <a:lstStyle/>
        <a:p>
          <a:endParaRPr lang="ru-RU" sz="2000"/>
        </a:p>
      </dgm:t>
    </dgm:pt>
    <dgm:pt modelId="{7A6E8BB2-01C7-447D-935F-452B98B8712F}">
      <dgm:prSet phldrT="[Текст]" custT="1"/>
      <dgm:spPr/>
      <dgm:t>
        <a:bodyPr/>
        <a:lstStyle/>
        <a:p>
          <a:r>
            <a:rPr lang="ru-RU" sz="1200" b="1" dirty="0" smtClean="0"/>
            <a:t>Запуск новых цифровых продуктов и сервисов компании, выход на новые рынки и новых потребителей за счет применения </a:t>
          </a:r>
          <a:r>
            <a:rPr lang="ru-RU" sz="1200" b="1" smtClean="0"/>
            <a:t>цифровых технологий- </a:t>
          </a:r>
          <a:r>
            <a:rPr lang="ru-RU" sz="1200" b="1" dirty="0" smtClean="0"/>
            <a:t>40 баллов </a:t>
          </a:r>
          <a:endParaRPr lang="ru-RU" sz="1200" b="1" dirty="0"/>
        </a:p>
      </dgm:t>
    </dgm:pt>
    <dgm:pt modelId="{463C0D3A-4278-4A47-A3EF-8CF92CE41C9F}" type="parTrans" cxnId="{0761287B-E703-44E8-9FEA-E1B1EEE82348}">
      <dgm:prSet/>
      <dgm:spPr/>
      <dgm:t>
        <a:bodyPr/>
        <a:lstStyle/>
        <a:p>
          <a:endParaRPr lang="ru-RU" sz="2000"/>
        </a:p>
      </dgm:t>
    </dgm:pt>
    <dgm:pt modelId="{7FB5376E-0C1F-4A25-9DAF-E8BFC08AC1DC}" type="sibTrans" cxnId="{0761287B-E703-44E8-9FEA-E1B1EEE82348}">
      <dgm:prSet/>
      <dgm:spPr/>
      <dgm:t>
        <a:bodyPr/>
        <a:lstStyle/>
        <a:p>
          <a:endParaRPr lang="ru-RU" sz="2000"/>
        </a:p>
      </dgm:t>
    </dgm:pt>
    <dgm:pt modelId="{90FB3EA7-5FD0-4B2C-8A03-3A619F897E70}">
      <dgm:prSet custT="1"/>
      <dgm:spPr/>
      <dgm:t>
        <a:bodyPr/>
        <a:lstStyle/>
        <a:p>
          <a:r>
            <a:rPr lang="ru-RU" sz="1200" b="0" dirty="0" smtClean="0"/>
            <a:t>Системы менеджмента бизнес-процессов- </a:t>
          </a:r>
          <a:r>
            <a:rPr lang="ru-RU" sz="1200" b="1" dirty="0" smtClean="0"/>
            <a:t>7 баллов</a:t>
          </a:r>
          <a:endParaRPr lang="ru-RU" sz="1200" b="1" dirty="0"/>
        </a:p>
      </dgm:t>
    </dgm:pt>
    <dgm:pt modelId="{D5ACA45B-6250-4A0A-9F04-0576489A338F}" type="parTrans" cxnId="{471D3246-59F7-441A-A704-AC1E83539E41}">
      <dgm:prSet/>
      <dgm:spPr/>
      <dgm:t>
        <a:bodyPr/>
        <a:lstStyle/>
        <a:p>
          <a:endParaRPr lang="ru-RU" sz="2000"/>
        </a:p>
      </dgm:t>
    </dgm:pt>
    <dgm:pt modelId="{6B4C8C30-EDE9-4BC8-B6F3-603AC1567113}" type="sibTrans" cxnId="{471D3246-59F7-441A-A704-AC1E83539E41}">
      <dgm:prSet/>
      <dgm:spPr/>
      <dgm:t>
        <a:bodyPr/>
        <a:lstStyle/>
        <a:p>
          <a:endParaRPr lang="ru-RU" sz="2000"/>
        </a:p>
      </dgm:t>
    </dgm:pt>
    <dgm:pt modelId="{01F3521F-9AEC-4C90-8517-1A5249F1FE1D}">
      <dgm:prSet custT="1"/>
      <dgm:spPr/>
      <dgm:t>
        <a:bodyPr/>
        <a:lstStyle/>
        <a:p>
          <a:r>
            <a:rPr lang="ru-RU" sz="1200" b="0" dirty="0" smtClean="0"/>
            <a:t>Целевой </a:t>
          </a:r>
          <a:r>
            <a:rPr lang="en-US" sz="1200" b="0" dirty="0" smtClean="0"/>
            <a:t>IT</a:t>
          </a:r>
          <a:r>
            <a:rPr lang="ru-RU" sz="1200" b="0" dirty="0" smtClean="0"/>
            <a:t>-архитектуры программы ее </a:t>
          </a:r>
          <a:r>
            <a:rPr lang="ru-RU" sz="1200" b="0" smtClean="0"/>
            <a:t>развития – </a:t>
          </a:r>
          <a:r>
            <a:rPr lang="ru-RU" sz="1200" b="1" smtClean="0"/>
            <a:t>10 </a:t>
          </a:r>
          <a:r>
            <a:rPr lang="ru-RU" sz="1200" b="1" dirty="0" smtClean="0"/>
            <a:t>баллов</a:t>
          </a:r>
          <a:endParaRPr lang="ru-RU" sz="1200" b="1" dirty="0"/>
        </a:p>
      </dgm:t>
    </dgm:pt>
    <dgm:pt modelId="{14680DFD-EBD0-441E-90F0-4809D19D607D}" type="parTrans" cxnId="{DEE2788B-AAEC-46EA-BFC3-2D5E228EB592}">
      <dgm:prSet/>
      <dgm:spPr/>
      <dgm:t>
        <a:bodyPr/>
        <a:lstStyle/>
        <a:p>
          <a:endParaRPr lang="ru-RU" sz="2000"/>
        </a:p>
      </dgm:t>
    </dgm:pt>
    <dgm:pt modelId="{82271071-0C4E-4A1D-AF05-8C88DE125462}" type="sibTrans" cxnId="{DEE2788B-AAEC-46EA-BFC3-2D5E228EB592}">
      <dgm:prSet/>
      <dgm:spPr/>
      <dgm:t>
        <a:bodyPr/>
        <a:lstStyle/>
        <a:p>
          <a:endParaRPr lang="ru-RU" sz="2000"/>
        </a:p>
      </dgm:t>
    </dgm:pt>
    <dgm:pt modelId="{67D4F17D-8235-4FEE-B1B6-B8B705FB54CB}">
      <dgm:prSet custT="1"/>
      <dgm:spPr/>
      <dgm:t>
        <a:bodyPr/>
        <a:lstStyle/>
        <a:p>
          <a:r>
            <a:rPr lang="ru-RU" sz="1400" b="1" dirty="0" smtClean="0"/>
            <a:t>Уровень внедрения цифровых технологий в ключевых элементах VALUE CHAIN и взаимодействии с клиентами, поставщиками</a:t>
          </a:r>
          <a:r>
            <a:rPr lang="ru-RU" sz="1400" b="1" smtClean="0"/>
            <a:t>, партнерами</a:t>
          </a:r>
          <a:endParaRPr lang="ru-RU" sz="1400" b="1" dirty="0"/>
        </a:p>
      </dgm:t>
    </dgm:pt>
    <dgm:pt modelId="{DADDB346-973A-4677-ABBD-6796412A25E3}" type="parTrans" cxnId="{5051BDBC-9C50-475D-9DB4-CC6CC75DFFB9}">
      <dgm:prSet/>
      <dgm:spPr/>
      <dgm:t>
        <a:bodyPr/>
        <a:lstStyle/>
        <a:p>
          <a:endParaRPr lang="ru-RU" sz="2000"/>
        </a:p>
      </dgm:t>
    </dgm:pt>
    <dgm:pt modelId="{FC83BAA6-190F-461C-A059-11F58F3760C7}" type="sibTrans" cxnId="{5051BDBC-9C50-475D-9DB4-CC6CC75DFFB9}">
      <dgm:prSet/>
      <dgm:spPr/>
      <dgm:t>
        <a:bodyPr/>
        <a:lstStyle/>
        <a:p>
          <a:endParaRPr lang="ru-RU" sz="2000"/>
        </a:p>
      </dgm:t>
    </dgm:pt>
    <dgm:pt modelId="{C0FBF49C-90DE-4C47-9FEF-B85B3D0A7FC8}" type="pres">
      <dgm:prSet presAssocID="{D199313F-78D2-465D-993C-612FE6A1310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DFB172-274E-4CEE-BE4D-49ACE36E6ED0}" type="pres">
      <dgm:prSet presAssocID="{1E91E93E-D1FC-4C09-851F-B59BA5603A9B}" presName="composite" presStyleCnt="0"/>
      <dgm:spPr/>
    </dgm:pt>
    <dgm:pt modelId="{5DB41F6A-45AF-457E-B413-F7578545F824}" type="pres">
      <dgm:prSet presAssocID="{1E91E93E-D1FC-4C09-851F-B59BA5603A9B}" presName="rect1" presStyleLbl="trAlignAcc1" presStyleIdx="0" presStyleCnt="4" custScaleY="169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000C8E-2332-441F-B0B9-CFF75095DEE7}" type="pres">
      <dgm:prSet presAssocID="{1E91E93E-D1FC-4C09-851F-B59BA5603A9B}" presName="rect2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63678E8-A827-498A-9E71-3F1ADEF48A78}" type="pres">
      <dgm:prSet presAssocID="{EC734173-CD66-4BA7-B1D9-E6149EAA25A6}" presName="sibTrans" presStyleCnt="0"/>
      <dgm:spPr/>
    </dgm:pt>
    <dgm:pt modelId="{6DF8175D-9D26-4EFC-9850-045DF880AADE}" type="pres">
      <dgm:prSet presAssocID="{AD9E9A63-9898-4175-A8CB-341A8DD114B0}" presName="composite" presStyleCnt="0"/>
      <dgm:spPr/>
    </dgm:pt>
    <dgm:pt modelId="{8C142065-C64E-4648-AC76-5F6107E7D1FB}" type="pres">
      <dgm:prSet presAssocID="{AD9E9A63-9898-4175-A8CB-341A8DD114B0}" presName="rect1" presStyleLbl="trAlignAcc1" presStyleIdx="1" presStyleCnt="4" custScaleY="169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C93462-748D-4090-A6C3-3A2D9CB3714A}" type="pres">
      <dgm:prSet presAssocID="{AD9E9A63-9898-4175-A8CB-341A8DD114B0}" presName="rect2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19A7B70-D153-4176-884D-F72CD55841C0}" type="pres">
      <dgm:prSet presAssocID="{60C90233-C363-43B9-960D-9D64EDDE7A15}" presName="sibTrans" presStyleCnt="0"/>
      <dgm:spPr/>
    </dgm:pt>
    <dgm:pt modelId="{E76F8BA0-9BE9-4506-930D-08651922AB01}" type="pres">
      <dgm:prSet presAssocID="{7A6E8BB2-01C7-447D-935F-452B98B8712F}" presName="composite" presStyleCnt="0"/>
      <dgm:spPr/>
    </dgm:pt>
    <dgm:pt modelId="{20FEF46F-E9AB-441C-8994-292C32436682}" type="pres">
      <dgm:prSet presAssocID="{7A6E8BB2-01C7-447D-935F-452B98B8712F}" presName="rect1" presStyleLbl="trAlignAcc1" presStyleIdx="2" presStyleCnt="4" custScaleY="149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A2624-4DF7-41D2-9498-B53940C0F843}" type="pres">
      <dgm:prSet presAssocID="{7A6E8BB2-01C7-447D-935F-452B98B8712F}" presName="rect2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C7AB73-8734-44D5-AE9C-D021213F2F7A}" type="pres">
      <dgm:prSet presAssocID="{7FB5376E-0C1F-4A25-9DAF-E8BFC08AC1DC}" presName="sibTrans" presStyleCnt="0"/>
      <dgm:spPr/>
    </dgm:pt>
    <dgm:pt modelId="{1EFE79F8-9AE3-4129-9A8E-E1E43EB02908}" type="pres">
      <dgm:prSet presAssocID="{67D4F17D-8235-4FEE-B1B6-B8B705FB54CB}" presName="composite" presStyleCnt="0"/>
      <dgm:spPr/>
    </dgm:pt>
    <dgm:pt modelId="{732D594B-8080-4F42-A15E-79F17B1C2A21}" type="pres">
      <dgm:prSet presAssocID="{67D4F17D-8235-4FEE-B1B6-B8B705FB54CB}" presName="rect1" presStyleLbl="trAlignAcc1" presStyleIdx="3" presStyleCnt="4" custScaleY="149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D6765-D54B-4EDC-999F-CE45073E9B76}" type="pres">
      <dgm:prSet presAssocID="{67D4F17D-8235-4FEE-B1B6-B8B705FB54CB}" presName="rect2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5C49F246-206D-4864-A953-FE85C1C7273A}" srcId="{D199313F-78D2-465D-993C-612FE6A13102}" destId="{1E91E93E-D1FC-4C09-851F-B59BA5603A9B}" srcOrd="0" destOrd="0" parTransId="{86B2D9B2-8856-496C-9E38-02B969A4BDAE}" sibTransId="{EC734173-CD66-4BA7-B1D9-E6149EAA25A6}"/>
    <dgm:cxn modelId="{A5C5C921-7A13-40D9-A87F-494E8E011216}" type="presOf" srcId="{67D4F17D-8235-4FEE-B1B6-B8B705FB54CB}" destId="{732D594B-8080-4F42-A15E-79F17B1C2A21}" srcOrd="0" destOrd="0" presId="urn:microsoft.com/office/officeart/2008/layout/PictureStrips"/>
    <dgm:cxn modelId="{A0E32CF9-798E-47FE-8AD4-06A49B509AC9}" type="presOf" srcId="{3A6EF650-DED8-49DE-AEBB-2876ADA3BAA1}" destId="{8C142065-C64E-4648-AC76-5F6107E7D1FB}" srcOrd="0" destOrd="1" presId="urn:microsoft.com/office/officeart/2008/layout/PictureStrips"/>
    <dgm:cxn modelId="{72BE4ADB-5D60-445C-A28A-DEA4DC6565EE}" type="presOf" srcId="{7A6E8BB2-01C7-447D-935F-452B98B8712F}" destId="{20FEF46F-E9AB-441C-8994-292C32436682}" srcOrd="0" destOrd="0" presId="urn:microsoft.com/office/officeart/2008/layout/PictureStrips"/>
    <dgm:cxn modelId="{9BD90938-DF98-4584-82F1-5C0114D9DD9D}" type="presOf" srcId="{90FB3EA7-5FD0-4B2C-8A03-3A619F897E70}" destId="{5DB41F6A-45AF-457E-B413-F7578545F824}" srcOrd="0" destOrd="2" presId="urn:microsoft.com/office/officeart/2008/layout/PictureStrips"/>
    <dgm:cxn modelId="{5051BDBC-9C50-475D-9DB4-CC6CC75DFFB9}" srcId="{D199313F-78D2-465D-993C-612FE6A13102}" destId="{67D4F17D-8235-4FEE-B1B6-B8B705FB54CB}" srcOrd="3" destOrd="0" parTransId="{DADDB346-973A-4677-ABBD-6796412A25E3}" sibTransId="{FC83BAA6-190F-461C-A059-11F58F3760C7}"/>
    <dgm:cxn modelId="{1A7F1638-43C2-47AB-9961-FB6E023A5B53}" srcId="{AD9E9A63-9898-4175-A8CB-341A8DD114B0}" destId="{3A6EF650-DED8-49DE-AEBB-2876ADA3BAA1}" srcOrd="0" destOrd="0" parTransId="{AD6E8A71-C761-4917-A277-77E4D9E26471}" sibTransId="{791BCF35-5FBC-417D-87F1-06DEA4A47359}"/>
    <dgm:cxn modelId="{E875F3A6-02B5-476A-8DCC-C44E647FA32D}" srcId="{D199313F-78D2-465D-993C-612FE6A13102}" destId="{AD9E9A63-9898-4175-A8CB-341A8DD114B0}" srcOrd="1" destOrd="0" parTransId="{0796C39A-7400-4F56-A682-F4A974EB0635}" sibTransId="{60C90233-C363-43B9-960D-9D64EDDE7A15}"/>
    <dgm:cxn modelId="{DEE2788B-AAEC-46EA-BFC3-2D5E228EB592}" srcId="{1E91E93E-D1FC-4C09-851F-B59BA5603A9B}" destId="{01F3521F-9AEC-4C90-8517-1A5249F1FE1D}" srcOrd="2" destOrd="0" parTransId="{14680DFD-EBD0-441E-90F0-4809D19D607D}" sibTransId="{82271071-0C4E-4A1D-AF05-8C88DE125462}"/>
    <dgm:cxn modelId="{B80E0111-F953-469A-9388-0777930F8BB3}" type="presOf" srcId="{2E536F99-F414-4DE2-9EF1-00156115EEE5}" destId="{5DB41F6A-45AF-457E-B413-F7578545F824}" srcOrd="0" destOrd="1" presId="urn:microsoft.com/office/officeart/2008/layout/PictureStrips"/>
    <dgm:cxn modelId="{EF942E8F-0601-4606-94FA-97369E5228D9}" type="presOf" srcId="{D199313F-78D2-465D-993C-612FE6A13102}" destId="{C0FBF49C-90DE-4C47-9FEF-B85B3D0A7FC8}" srcOrd="0" destOrd="0" presId="urn:microsoft.com/office/officeart/2008/layout/PictureStrips"/>
    <dgm:cxn modelId="{841154BD-AD85-404C-911B-E8FB49B894F2}" type="presOf" srcId="{1E91E93E-D1FC-4C09-851F-B59BA5603A9B}" destId="{5DB41F6A-45AF-457E-B413-F7578545F824}" srcOrd="0" destOrd="0" presId="urn:microsoft.com/office/officeart/2008/layout/PictureStrips"/>
    <dgm:cxn modelId="{A6D9703E-8E57-4F77-9658-80B1709C857F}" srcId="{1E91E93E-D1FC-4C09-851F-B59BA5603A9B}" destId="{2E536F99-F414-4DE2-9EF1-00156115EEE5}" srcOrd="0" destOrd="0" parTransId="{D8ABEF08-A398-4D58-9203-0515789FE95E}" sibTransId="{4C4C0B5D-AF4D-46D0-A80B-D47939F8E6B1}"/>
    <dgm:cxn modelId="{325B6356-C896-43B2-B241-C40C1954E461}" type="presOf" srcId="{AD9E9A63-9898-4175-A8CB-341A8DD114B0}" destId="{8C142065-C64E-4648-AC76-5F6107E7D1FB}" srcOrd="0" destOrd="0" presId="urn:microsoft.com/office/officeart/2008/layout/PictureStrips"/>
    <dgm:cxn modelId="{3EDD78DF-5B42-47B4-9B31-94F258AEC47D}" type="presOf" srcId="{01F3521F-9AEC-4C90-8517-1A5249F1FE1D}" destId="{5DB41F6A-45AF-457E-B413-F7578545F824}" srcOrd="0" destOrd="3" presId="urn:microsoft.com/office/officeart/2008/layout/PictureStrips"/>
    <dgm:cxn modelId="{0761287B-E703-44E8-9FEA-E1B1EEE82348}" srcId="{D199313F-78D2-465D-993C-612FE6A13102}" destId="{7A6E8BB2-01C7-447D-935F-452B98B8712F}" srcOrd="2" destOrd="0" parTransId="{463C0D3A-4278-4A47-A3EF-8CF92CE41C9F}" sibTransId="{7FB5376E-0C1F-4A25-9DAF-E8BFC08AC1DC}"/>
    <dgm:cxn modelId="{471D3246-59F7-441A-A704-AC1E83539E41}" srcId="{1E91E93E-D1FC-4C09-851F-B59BA5603A9B}" destId="{90FB3EA7-5FD0-4B2C-8A03-3A619F897E70}" srcOrd="1" destOrd="0" parTransId="{D5ACA45B-6250-4A0A-9F04-0576489A338F}" sibTransId="{6B4C8C30-EDE9-4BC8-B6F3-603AC1567113}"/>
    <dgm:cxn modelId="{636CD534-30C9-4F1E-A08A-1051F367BD00}" srcId="{AD9E9A63-9898-4175-A8CB-341A8DD114B0}" destId="{EEBE313F-A2C7-4300-85CA-2324F084C894}" srcOrd="1" destOrd="0" parTransId="{565AE1F2-B208-4E5B-A62B-476C9DA14DE2}" sibTransId="{CBB626D7-390A-4EEA-AF60-1837FFEE2A7A}"/>
    <dgm:cxn modelId="{0B357ED5-A9DD-4E29-BAA1-14CBDF718B9D}" type="presOf" srcId="{EEBE313F-A2C7-4300-85CA-2324F084C894}" destId="{8C142065-C64E-4648-AC76-5F6107E7D1FB}" srcOrd="0" destOrd="2" presId="urn:microsoft.com/office/officeart/2008/layout/PictureStrips"/>
    <dgm:cxn modelId="{0348DC68-DC75-4B9D-9BB8-7DEEEFAD2B3B}" type="presParOf" srcId="{C0FBF49C-90DE-4C47-9FEF-B85B3D0A7FC8}" destId="{23DFB172-274E-4CEE-BE4D-49ACE36E6ED0}" srcOrd="0" destOrd="0" presId="urn:microsoft.com/office/officeart/2008/layout/PictureStrips"/>
    <dgm:cxn modelId="{8EAD5C7A-0B8E-4952-BCA7-06A670FB9F8C}" type="presParOf" srcId="{23DFB172-274E-4CEE-BE4D-49ACE36E6ED0}" destId="{5DB41F6A-45AF-457E-B413-F7578545F824}" srcOrd="0" destOrd="0" presId="urn:microsoft.com/office/officeart/2008/layout/PictureStrips"/>
    <dgm:cxn modelId="{A39E59EB-42FE-4207-97B8-8CD116ECF526}" type="presParOf" srcId="{23DFB172-274E-4CEE-BE4D-49ACE36E6ED0}" destId="{5A000C8E-2332-441F-B0B9-CFF75095DEE7}" srcOrd="1" destOrd="0" presId="urn:microsoft.com/office/officeart/2008/layout/PictureStrips"/>
    <dgm:cxn modelId="{7DBEF78F-82E7-494A-A0AC-30DB9CC63F82}" type="presParOf" srcId="{C0FBF49C-90DE-4C47-9FEF-B85B3D0A7FC8}" destId="{D63678E8-A827-498A-9E71-3F1ADEF48A78}" srcOrd="1" destOrd="0" presId="urn:microsoft.com/office/officeart/2008/layout/PictureStrips"/>
    <dgm:cxn modelId="{7BCE9719-FDE5-44AB-AD66-DEBC519C8326}" type="presParOf" srcId="{C0FBF49C-90DE-4C47-9FEF-B85B3D0A7FC8}" destId="{6DF8175D-9D26-4EFC-9850-045DF880AADE}" srcOrd="2" destOrd="0" presId="urn:microsoft.com/office/officeart/2008/layout/PictureStrips"/>
    <dgm:cxn modelId="{DC1DCEC0-123D-443B-8D83-87DF823D1217}" type="presParOf" srcId="{6DF8175D-9D26-4EFC-9850-045DF880AADE}" destId="{8C142065-C64E-4648-AC76-5F6107E7D1FB}" srcOrd="0" destOrd="0" presId="urn:microsoft.com/office/officeart/2008/layout/PictureStrips"/>
    <dgm:cxn modelId="{946FFEFD-794F-4E4F-8291-8A4FF6A0CAA7}" type="presParOf" srcId="{6DF8175D-9D26-4EFC-9850-045DF880AADE}" destId="{DCC93462-748D-4090-A6C3-3A2D9CB3714A}" srcOrd="1" destOrd="0" presId="urn:microsoft.com/office/officeart/2008/layout/PictureStrips"/>
    <dgm:cxn modelId="{23EDA419-39B1-4246-9438-2A02C2B62606}" type="presParOf" srcId="{C0FBF49C-90DE-4C47-9FEF-B85B3D0A7FC8}" destId="{719A7B70-D153-4176-884D-F72CD55841C0}" srcOrd="3" destOrd="0" presId="urn:microsoft.com/office/officeart/2008/layout/PictureStrips"/>
    <dgm:cxn modelId="{4EDDA8AD-DB71-4625-A577-5EBB50AC85F0}" type="presParOf" srcId="{C0FBF49C-90DE-4C47-9FEF-B85B3D0A7FC8}" destId="{E76F8BA0-9BE9-4506-930D-08651922AB01}" srcOrd="4" destOrd="0" presId="urn:microsoft.com/office/officeart/2008/layout/PictureStrips"/>
    <dgm:cxn modelId="{F73EE6F8-F636-498B-8A49-582B7E591720}" type="presParOf" srcId="{E76F8BA0-9BE9-4506-930D-08651922AB01}" destId="{20FEF46F-E9AB-441C-8994-292C32436682}" srcOrd="0" destOrd="0" presId="urn:microsoft.com/office/officeart/2008/layout/PictureStrips"/>
    <dgm:cxn modelId="{01FDCBDA-4BB2-415D-B352-7768326C501C}" type="presParOf" srcId="{E76F8BA0-9BE9-4506-930D-08651922AB01}" destId="{ECDA2624-4DF7-41D2-9498-B53940C0F843}" srcOrd="1" destOrd="0" presId="urn:microsoft.com/office/officeart/2008/layout/PictureStrips"/>
    <dgm:cxn modelId="{991CB2EF-FEB7-47F9-9C06-859358700D2C}" type="presParOf" srcId="{C0FBF49C-90DE-4C47-9FEF-B85B3D0A7FC8}" destId="{A7C7AB73-8734-44D5-AE9C-D021213F2F7A}" srcOrd="5" destOrd="0" presId="urn:microsoft.com/office/officeart/2008/layout/PictureStrips"/>
    <dgm:cxn modelId="{390B575B-448B-47E5-9067-464F9F983775}" type="presParOf" srcId="{C0FBF49C-90DE-4C47-9FEF-B85B3D0A7FC8}" destId="{1EFE79F8-9AE3-4129-9A8E-E1E43EB02908}" srcOrd="6" destOrd="0" presId="urn:microsoft.com/office/officeart/2008/layout/PictureStrips"/>
    <dgm:cxn modelId="{A3BC8500-A776-4670-A7BF-C69C029C2C39}" type="presParOf" srcId="{1EFE79F8-9AE3-4129-9A8E-E1E43EB02908}" destId="{732D594B-8080-4F42-A15E-79F17B1C2A21}" srcOrd="0" destOrd="0" presId="urn:microsoft.com/office/officeart/2008/layout/PictureStrips"/>
    <dgm:cxn modelId="{DB778BA5-BA5A-47A8-BA25-CF8527158692}" type="presParOf" srcId="{1EFE79F8-9AE3-4129-9A8E-E1E43EB02908}" destId="{07AD6765-D54B-4EDC-999F-CE45073E9B7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199313F-78D2-465D-993C-612FE6A13102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91E93E-D1FC-4C09-851F-B59BA5603A9B}">
      <dgm:prSet phldrT="[Текст]" custT="1"/>
      <dgm:spPr/>
      <dgm:t>
        <a:bodyPr/>
        <a:lstStyle/>
        <a:p>
          <a:r>
            <a:rPr lang="ru-RU" sz="1400" b="1" dirty="0" smtClean="0"/>
            <a:t>Наличие сквозных информационных систем для поддержки ключевых бизнес-процессов компании</a:t>
          </a:r>
          <a:endParaRPr lang="ru-RU" sz="1400" b="1" dirty="0"/>
        </a:p>
      </dgm:t>
    </dgm:pt>
    <dgm:pt modelId="{86B2D9B2-8856-496C-9E38-02B969A4BDAE}" type="parTrans" cxnId="{5C49F246-206D-4864-A953-FE85C1C7273A}">
      <dgm:prSet/>
      <dgm:spPr/>
      <dgm:t>
        <a:bodyPr/>
        <a:lstStyle/>
        <a:p>
          <a:endParaRPr lang="ru-RU" sz="2000"/>
        </a:p>
      </dgm:t>
    </dgm:pt>
    <dgm:pt modelId="{EC734173-CD66-4BA7-B1D9-E6149EAA25A6}" type="sibTrans" cxnId="{5C49F246-206D-4864-A953-FE85C1C7273A}">
      <dgm:prSet/>
      <dgm:spPr/>
      <dgm:t>
        <a:bodyPr/>
        <a:lstStyle/>
        <a:p>
          <a:endParaRPr lang="ru-RU" sz="2000"/>
        </a:p>
      </dgm:t>
    </dgm:pt>
    <dgm:pt modelId="{2E536F99-F414-4DE2-9EF1-00156115EEE5}">
      <dgm:prSet phldrT="[Текст]" custT="1"/>
      <dgm:spPr/>
      <dgm:t>
        <a:bodyPr/>
        <a:lstStyle/>
        <a:p>
          <a:r>
            <a:rPr lang="ru-RU" sz="1200" b="0" dirty="0" smtClean="0"/>
            <a:t>Системы учета (</a:t>
          </a:r>
          <a:r>
            <a:rPr lang="en-US" sz="1200" b="0" dirty="0" smtClean="0"/>
            <a:t>XCRM)</a:t>
          </a:r>
          <a:r>
            <a:rPr lang="ru-RU" sz="1200" b="0" dirty="0" smtClean="0"/>
            <a:t> – </a:t>
          </a:r>
          <a:r>
            <a:rPr lang="ru-RU" sz="1200" b="1" dirty="0" smtClean="0"/>
            <a:t>3 балла</a:t>
          </a:r>
          <a:endParaRPr lang="ru-RU" sz="1200" b="1" dirty="0"/>
        </a:p>
      </dgm:t>
    </dgm:pt>
    <dgm:pt modelId="{D8ABEF08-A398-4D58-9203-0515789FE95E}" type="parTrans" cxnId="{A6D9703E-8E57-4F77-9658-80B1709C857F}">
      <dgm:prSet/>
      <dgm:spPr/>
      <dgm:t>
        <a:bodyPr/>
        <a:lstStyle/>
        <a:p>
          <a:endParaRPr lang="ru-RU" sz="2000"/>
        </a:p>
      </dgm:t>
    </dgm:pt>
    <dgm:pt modelId="{4C4C0B5D-AF4D-46D0-A80B-D47939F8E6B1}" type="sibTrans" cxnId="{A6D9703E-8E57-4F77-9658-80B1709C857F}">
      <dgm:prSet/>
      <dgm:spPr/>
      <dgm:t>
        <a:bodyPr/>
        <a:lstStyle/>
        <a:p>
          <a:endParaRPr lang="ru-RU" sz="2000"/>
        </a:p>
      </dgm:t>
    </dgm:pt>
    <dgm:pt modelId="{AD9E9A63-9898-4175-A8CB-341A8DD114B0}">
      <dgm:prSet phldrT="[Текст]" custT="1"/>
      <dgm:spPr/>
      <dgm:t>
        <a:bodyPr/>
        <a:lstStyle/>
        <a:p>
          <a:r>
            <a:rPr lang="ru-RU" sz="1400" b="1" dirty="0" smtClean="0"/>
            <a:t>Наличие взаимосвязи внедрения цифровых технологий с принятием решений по изменению бизнес-процессов и бизнес-модели компании</a:t>
          </a:r>
          <a:endParaRPr lang="ru-RU" sz="1400" b="1" dirty="0"/>
        </a:p>
      </dgm:t>
    </dgm:pt>
    <dgm:pt modelId="{0796C39A-7400-4F56-A682-F4A974EB0635}" type="parTrans" cxnId="{E875F3A6-02B5-476A-8DCC-C44E647FA32D}">
      <dgm:prSet/>
      <dgm:spPr/>
      <dgm:t>
        <a:bodyPr/>
        <a:lstStyle/>
        <a:p>
          <a:endParaRPr lang="ru-RU" sz="2000"/>
        </a:p>
      </dgm:t>
    </dgm:pt>
    <dgm:pt modelId="{60C90233-C363-43B9-960D-9D64EDDE7A15}" type="sibTrans" cxnId="{E875F3A6-02B5-476A-8DCC-C44E647FA32D}">
      <dgm:prSet/>
      <dgm:spPr/>
      <dgm:t>
        <a:bodyPr/>
        <a:lstStyle/>
        <a:p>
          <a:endParaRPr lang="ru-RU" sz="2000"/>
        </a:p>
      </dgm:t>
    </dgm:pt>
    <dgm:pt modelId="{3A6EF650-DED8-49DE-AEBB-2876ADA3BAA1}">
      <dgm:prSet phldrT="[Текст]" custT="1"/>
      <dgm:spPr/>
      <dgm:t>
        <a:bodyPr/>
        <a:lstStyle/>
        <a:p>
          <a:r>
            <a:rPr lang="ru-RU" sz="1200" dirty="0" smtClean="0"/>
            <a:t>Цифровые технологии и данные  используются для оптимизации существующих бизнес- процессов -</a:t>
          </a:r>
          <a:r>
            <a:rPr lang="ru-RU" sz="1200" b="1" dirty="0" smtClean="0"/>
            <a:t>10 баллов</a:t>
          </a:r>
        </a:p>
      </dgm:t>
    </dgm:pt>
    <dgm:pt modelId="{AD6E8A71-C761-4917-A277-77E4D9E26471}" type="parTrans" cxnId="{1A7F1638-43C2-47AB-9961-FB6E023A5B53}">
      <dgm:prSet/>
      <dgm:spPr/>
      <dgm:t>
        <a:bodyPr/>
        <a:lstStyle/>
        <a:p>
          <a:endParaRPr lang="ru-RU" sz="2000"/>
        </a:p>
      </dgm:t>
    </dgm:pt>
    <dgm:pt modelId="{791BCF35-5FBC-417D-87F1-06DEA4A47359}" type="sibTrans" cxnId="{1A7F1638-43C2-47AB-9961-FB6E023A5B53}">
      <dgm:prSet/>
      <dgm:spPr/>
      <dgm:t>
        <a:bodyPr/>
        <a:lstStyle/>
        <a:p>
          <a:endParaRPr lang="ru-RU" sz="2000"/>
        </a:p>
      </dgm:t>
    </dgm:pt>
    <dgm:pt modelId="{EEBE313F-A2C7-4300-85CA-2324F084C894}">
      <dgm:prSet phldrT="[Текст]" custT="1"/>
      <dgm:spPr/>
      <dgm:t>
        <a:bodyPr/>
        <a:lstStyle/>
        <a:p>
          <a:r>
            <a:rPr lang="ru-RU" sz="1200" dirty="0" smtClean="0"/>
            <a:t>На основе цифровых технологий внедряются новые бизнес-процессы и пересматривается бизнес-модель работы компании  - </a:t>
          </a:r>
          <a:r>
            <a:rPr lang="en-US" sz="1200" b="1" dirty="0" smtClean="0"/>
            <a:t>1</a:t>
          </a:r>
          <a:r>
            <a:rPr lang="ru-RU" sz="1200" b="1" dirty="0" smtClean="0"/>
            <a:t>0 баллов</a:t>
          </a:r>
          <a:endParaRPr lang="ru-RU" sz="1200" b="1" dirty="0"/>
        </a:p>
      </dgm:t>
    </dgm:pt>
    <dgm:pt modelId="{565AE1F2-B208-4E5B-A62B-476C9DA14DE2}" type="parTrans" cxnId="{636CD534-30C9-4F1E-A08A-1051F367BD00}">
      <dgm:prSet/>
      <dgm:spPr/>
      <dgm:t>
        <a:bodyPr/>
        <a:lstStyle/>
        <a:p>
          <a:endParaRPr lang="ru-RU" sz="2000"/>
        </a:p>
      </dgm:t>
    </dgm:pt>
    <dgm:pt modelId="{CBB626D7-390A-4EEA-AF60-1837FFEE2A7A}" type="sibTrans" cxnId="{636CD534-30C9-4F1E-A08A-1051F367BD00}">
      <dgm:prSet/>
      <dgm:spPr/>
      <dgm:t>
        <a:bodyPr/>
        <a:lstStyle/>
        <a:p>
          <a:endParaRPr lang="ru-RU" sz="2000"/>
        </a:p>
      </dgm:t>
    </dgm:pt>
    <dgm:pt modelId="{7A6E8BB2-01C7-447D-935F-452B98B8712F}">
      <dgm:prSet phldrT="[Текст]" custT="1"/>
      <dgm:spPr/>
      <dgm:t>
        <a:bodyPr/>
        <a:lstStyle/>
        <a:p>
          <a:r>
            <a:rPr lang="ru-RU" sz="1200" b="1" dirty="0" smtClean="0"/>
            <a:t>Запуск новых цифровых продуктов и сервисов компании, выход на новые рынки и новых потребителей за счет применения цифровых технологий (постоянно обновляется работа продукта </a:t>
          </a:r>
          <a:r>
            <a:rPr lang="en-US" sz="1200" b="1" dirty="0" smtClean="0"/>
            <a:t>DOC </a:t>
          </a:r>
          <a:r>
            <a:rPr lang="ru-RU" sz="1200" b="1" dirty="0" smtClean="0"/>
            <a:t>сервис, </a:t>
          </a:r>
          <a:r>
            <a:rPr lang="en-US" sz="1200" b="1" dirty="0" smtClean="0"/>
            <a:t>SOC-</a:t>
          </a:r>
          <a:r>
            <a:rPr lang="ru-RU" sz="1200" b="1" dirty="0" smtClean="0"/>
            <a:t>центра) - 40 баллов </a:t>
          </a:r>
          <a:endParaRPr lang="ru-RU" sz="1200" b="1" dirty="0"/>
        </a:p>
      </dgm:t>
    </dgm:pt>
    <dgm:pt modelId="{463C0D3A-4278-4A47-A3EF-8CF92CE41C9F}" type="parTrans" cxnId="{0761287B-E703-44E8-9FEA-E1B1EEE82348}">
      <dgm:prSet/>
      <dgm:spPr/>
      <dgm:t>
        <a:bodyPr/>
        <a:lstStyle/>
        <a:p>
          <a:endParaRPr lang="ru-RU" sz="2000"/>
        </a:p>
      </dgm:t>
    </dgm:pt>
    <dgm:pt modelId="{7FB5376E-0C1F-4A25-9DAF-E8BFC08AC1DC}" type="sibTrans" cxnId="{0761287B-E703-44E8-9FEA-E1B1EEE82348}">
      <dgm:prSet/>
      <dgm:spPr/>
      <dgm:t>
        <a:bodyPr/>
        <a:lstStyle/>
        <a:p>
          <a:endParaRPr lang="ru-RU" sz="2000"/>
        </a:p>
      </dgm:t>
    </dgm:pt>
    <dgm:pt modelId="{90FB3EA7-5FD0-4B2C-8A03-3A619F897E70}">
      <dgm:prSet custT="1"/>
      <dgm:spPr/>
      <dgm:t>
        <a:bodyPr/>
        <a:lstStyle/>
        <a:p>
          <a:r>
            <a:rPr lang="ru-RU" sz="1200" b="0" dirty="0" smtClean="0"/>
            <a:t>Системы менеджмента бизнес-процессов-</a:t>
          </a:r>
          <a:r>
            <a:rPr lang="en-US" sz="1200" b="0" dirty="0" smtClean="0"/>
            <a:t>(XCRM) </a:t>
          </a:r>
          <a:endParaRPr lang="ru-RU" sz="1200" b="1" dirty="0"/>
        </a:p>
      </dgm:t>
    </dgm:pt>
    <dgm:pt modelId="{D5ACA45B-6250-4A0A-9F04-0576489A338F}" type="parTrans" cxnId="{471D3246-59F7-441A-A704-AC1E83539E41}">
      <dgm:prSet/>
      <dgm:spPr/>
      <dgm:t>
        <a:bodyPr/>
        <a:lstStyle/>
        <a:p>
          <a:endParaRPr lang="ru-RU" sz="2000"/>
        </a:p>
      </dgm:t>
    </dgm:pt>
    <dgm:pt modelId="{6B4C8C30-EDE9-4BC8-B6F3-603AC1567113}" type="sibTrans" cxnId="{471D3246-59F7-441A-A704-AC1E83539E41}">
      <dgm:prSet/>
      <dgm:spPr/>
      <dgm:t>
        <a:bodyPr/>
        <a:lstStyle/>
        <a:p>
          <a:endParaRPr lang="ru-RU" sz="2000"/>
        </a:p>
      </dgm:t>
    </dgm:pt>
    <dgm:pt modelId="{01F3521F-9AEC-4C90-8517-1A5249F1FE1D}">
      <dgm:prSet custT="1"/>
      <dgm:spPr/>
      <dgm:t>
        <a:bodyPr/>
        <a:lstStyle/>
        <a:p>
          <a:r>
            <a:rPr lang="ru-RU" sz="1200" b="0" dirty="0" smtClean="0"/>
            <a:t>Целевой </a:t>
          </a:r>
          <a:r>
            <a:rPr lang="en-US" sz="1200" b="0" dirty="0" smtClean="0"/>
            <a:t>IT</a:t>
          </a:r>
          <a:r>
            <a:rPr lang="ru-RU" sz="1200" b="0" dirty="0" smtClean="0"/>
            <a:t>-архитектуры программы ее развития –</a:t>
          </a:r>
          <a:r>
            <a:rPr lang="ru-RU" sz="1200" b="1" dirty="0" smtClean="0"/>
            <a:t>0 баллов</a:t>
          </a:r>
          <a:endParaRPr lang="ru-RU" sz="1200" b="1" dirty="0"/>
        </a:p>
      </dgm:t>
    </dgm:pt>
    <dgm:pt modelId="{14680DFD-EBD0-441E-90F0-4809D19D607D}" type="parTrans" cxnId="{DEE2788B-AAEC-46EA-BFC3-2D5E228EB592}">
      <dgm:prSet/>
      <dgm:spPr/>
      <dgm:t>
        <a:bodyPr/>
        <a:lstStyle/>
        <a:p>
          <a:endParaRPr lang="ru-RU" sz="2000"/>
        </a:p>
      </dgm:t>
    </dgm:pt>
    <dgm:pt modelId="{82271071-0C4E-4A1D-AF05-8C88DE125462}" type="sibTrans" cxnId="{DEE2788B-AAEC-46EA-BFC3-2D5E228EB592}">
      <dgm:prSet/>
      <dgm:spPr/>
      <dgm:t>
        <a:bodyPr/>
        <a:lstStyle/>
        <a:p>
          <a:endParaRPr lang="ru-RU" sz="2000"/>
        </a:p>
      </dgm:t>
    </dgm:pt>
    <dgm:pt modelId="{67D4F17D-8235-4FEE-B1B6-B8B705FB54CB}">
      <dgm:prSet custT="1"/>
      <dgm:spPr/>
      <dgm:t>
        <a:bodyPr/>
        <a:lstStyle/>
        <a:p>
          <a:r>
            <a:rPr lang="ru-RU" sz="1400" b="1" dirty="0" smtClean="0"/>
            <a:t>Уровень внедрения цифровых технологий в ключевых элементах VALUE CHAIN и взаимодействии с клиентами, поставщиками, партнерами</a:t>
          </a:r>
          <a:endParaRPr lang="ru-RU" sz="1400" b="1" dirty="0"/>
        </a:p>
      </dgm:t>
    </dgm:pt>
    <dgm:pt modelId="{DADDB346-973A-4677-ABBD-6796412A25E3}" type="parTrans" cxnId="{5051BDBC-9C50-475D-9DB4-CC6CC75DFFB9}">
      <dgm:prSet/>
      <dgm:spPr/>
      <dgm:t>
        <a:bodyPr/>
        <a:lstStyle/>
        <a:p>
          <a:endParaRPr lang="ru-RU" sz="2000"/>
        </a:p>
      </dgm:t>
    </dgm:pt>
    <dgm:pt modelId="{FC83BAA6-190F-461C-A059-11F58F3760C7}" type="sibTrans" cxnId="{5051BDBC-9C50-475D-9DB4-CC6CC75DFFB9}">
      <dgm:prSet/>
      <dgm:spPr/>
      <dgm:t>
        <a:bodyPr/>
        <a:lstStyle/>
        <a:p>
          <a:endParaRPr lang="ru-RU" sz="2000"/>
        </a:p>
      </dgm:t>
    </dgm:pt>
    <dgm:pt modelId="{2A5CD21F-179D-4F22-8408-62B10430F4A4}">
      <dgm:prSet custT="1"/>
      <dgm:spPr/>
      <dgm:t>
        <a:bodyPr/>
        <a:lstStyle/>
        <a:p>
          <a:r>
            <a:rPr lang="ru-RU" sz="1200" b="0" dirty="0" smtClean="0"/>
            <a:t> </a:t>
          </a:r>
          <a:r>
            <a:rPr lang="ru-RU" sz="1200" b="1" dirty="0" smtClean="0"/>
            <a:t>7 баллов</a:t>
          </a:r>
          <a:endParaRPr lang="ru-RU" sz="1200" b="0" dirty="0" smtClean="0"/>
        </a:p>
      </dgm:t>
    </dgm:pt>
    <dgm:pt modelId="{FCA339C8-1133-4091-A476-CCF218D4EECA}" type="parTrans" cxnId="{1375F7A8-012E-4E89-B62D-23D11DB86DA9}">
      <dgm:prSet/>
      <dgm:spPr/>
      <dgm:t>
        <a:bodyPr/>
        <a:lstStyle/>
        <a:p>
          <a:endParaRPr lang="ru-RU"/>
        </a:p>
      </dgm:t>
    </dgm:pt>
    <dgm:pt modelId="{EF6B3293-E25A-4DC7-9E09-5E8F2CB33747}" type="sibTrans" cxnId="{1375F7A8-012E-4E89-B62D-23D11DB86DA9}">
      <dgm:prSet/>
      <dgm:spPr/>
      <dgm:t>
        <a:bodyPr/>
        <a:lstStyle/>
        <a:p>
          <a:endParaRPr lang="ru-RU"/>
        </a:p>
      </dgm:t>
    </dgm:pt>
    <dgm:pt modelId="{C0FBF49C-90DE-4C47-9FEF-B85B3D0A7FC8}" type="pres">
      <dgm:prSet presAssocID="{D199313F-78D2-465D-993C-612FE6A1310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DFB172-274E-4CEE-BE4D-49ACE36E6ED0}" type="pres">
      <dgm:prSet presAssocID="{1E91E93E-D1FC-4C09-851F-B59BA5603A9B}" presName="composite" presStyleCnt="0"/>
      <dgm:spPr/>
    </dgm:pt>
    <dgm:pt modelId="{5DB41F6A-45AF-457E-B413-F7578545F824}" type="pres">
      <dgm:prSet presAssocID="{1E91E93E-D1FC-4C09-851F-B59BA5603A9B}" presName="rect1" presStyleLbl="trAlignAcc1" presStyleIdx="0" presStyleCnt="4" custScaleY="169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000C8E-2332-441F-B0B9-CFF75095DEE7}" type="pres">
      <dgm:prSet presAssocID="{1E91E93E-D1FC-4C09-851F-B59BA5603A9B}" presName="rect2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63678E8-A827-498A-9E71-3F1ADEF48A78}" type="pres">
      <dgm:prSet presAssocID="{EC734173-CD66-4BA7-B1D9-E6149EAA25A6}" presName="sibTrans" presStyleCnt="0"/>
      <dgm:spPr/>
    </dgm:pt>
    <dgm:pt modelId="{6DF8175D-9D26-4EFC-9850-045DF880AADE}" type="pres">
      <dgm:prSet presAssocID="{AD9E9A63-9898-4175-A8CB-341A8DD114B0}" presName="composite" presStyleCnt="0"/>
      <dgm:spPr/>
    </dgm:pt>
    <dgm:pt modelId="{8C142065-C64E-4648-AC76-5F6107E7D1FB}" type="pres">
      <dgm:prSet presAssocID="{AD9E9A63-9898-4175-A8CB-341A8DD114B0}" presName="rect1" presStyleLbl="trAlignAcc1" presStyleIdx="1" presStyleCnt="4" custScaleY="169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C93462-748D-4090-A6C3-3A2D9CB3714A}" type="pres">
      <dgm:prSet presAssocID="{AD9E9A63-9898-4175-A8CB-341A8DD114B0}" presName="rect2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19A7B70-D153-4176-884D-F72CD55841C0}" type="pres">
      <dgm:prSet presAssocID="{60C90233-C363-43B9-960D-9D64EDDE7A15}" presName="sibTrans" presStyleCnt="0"/>
      <dgm:spPr/>
    </dgm:pt>
    <dgm:pt modelId="{E76F8BA0-9BE9-4506-930D-08651922AB01}" type="pres">
      <dgm:prSet presAssocID="{7A6E8BB2-01C7-447D-935F-452B98B8712F}" presName="composite" presStyleCnt="0"/>
      <dgm:spPr/>
    </dgm:pt>
    <dgm:pt modelId="{20FEF46F-E9AB-441C-8994-292C32436682}" type="pres">
      <dgm:prSet presAssocID="{7A6E8BB2-01C7-447D-935F-452B98B8712F}" presName="rect1" presStyleLbl="trAlignAcc1" presStyleIdx="2" presStyleCnt="4" custScaleY="149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A2624-4DF7-41D2-9498-B53940C0F843}" type="pres">
      <dgm:prSet presAssocID="{7A6E8BB2-01C7-447D-935F-452B98B8712F}" presName="rect2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C7AB73-8734-44D5-AE9C-D021213F2F7A}" type="pres">
      <dgm:prSet presAssocID="{7FB5376E-0C1F-4A25-9DAF-E8BFC08AC1DC}" presName="sibTrans" presStyleCnt="0"/>
      <dgm:spPr/>
    </dgm:pt>
    <dgm:pt modelId="{1EFE79F8-9AE3-4129-9A8E-E1E43EB02908}" type="pres">
      <dgm:prSet presAssocID="{67D4F17D-8235-4FEE-B1B6-B8B705FB54CB}" presName="composite" presStyleCnt="0"/>
      <dgm:spPr/>
    </dgm:pt>
    <dgm:pt modelId="{732D594B-8080-4F42-A15E-79F17B1C2A21}" type="pres">
      <dgm:prSet presAssocID="{67D4F17D-8235-4FEE-B1B6-B8B705FB54CB}" presName="rect1" presStyleLbl="trAlignAcc1" presStyleIdx="3" presStyleCnt="4" custScaleY="149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D6765-D54B-4EDC-999F-CE45073E9B76}" type="pres">
      <dgm:prSet presAssocID="{67D4F17D-8235-4FEE-B1B6-B8B705FB54CB}" presName="rect2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5C49F246-206D-4864-A953-FE85C1C7273A}" srcId="{D199313F-78D2-465D-993C-612FE6A13102}" destId="{1E91E93E-D1FC-4C09-851F-B59BA5603A9B}" srcOrd="0" destOrd="0" parTransId="{86B2D9B2-8856-496C-9E38-02B969A4BDAE}" sibTransId="{EC734173-CD66-4BA7-B1D9-E6149EAA25A6}"/>
    <dgm:cxn modelId="{397F7361-3D19-4A82-B34F-2E91733A2CF4}" type="presOf" srcId="{7A6E8BB2-01C7-447D-935F-452B98B8712F}" destId="{20FEF46F-E9AB-441C-8994-292C32436682}" srcOrd="0" destOrd="0" presId="urn:microsoft.com/office/officeart/2008/layout/PictureStrips"/>
    <dgm:cxn modelId="{2EA81A61-DA7E-4174-AC8E-68FA1538C20C}" type="presOf" srcId="{67D4F17D-8235-4FEE-B1B6-B8B705FB54CB}" destId="{732D594B-8080-4F42-A15E-79F17B1C2A21}" srcOrd="0" destOrd="0" presId="urn:microsoft.com/office/officeart/2008/layout/PictureStrips"/>
    <dgm:cxn modelId="{1BBFB172-1C26-4D23-BB53-6CD58827EE7C}" type="presOf" srcId="{2E536F99-F414-4DE2-9EF1-00156115EEE5}" destId="{5DB41F6A-45AF-457E-B413-F7578545F824}" srcOrd="0" destOrd="1" presId="urn:microsoft.com/office/officeart/2008/layout/PictureStrips"/>
    <dgm:cxn modelId="{5051BDBC-9C50-475D-9DB4-CC6CC75DFFB9}" srcId="{D199313F-78D2-465D-993C-612FE6A13102}" destId="{67D4F17D-8235-4FEE-B1B6-B8B705FB54CB}" srcOrd="3" destOrd="0" parTransId="{DADDB346-973A-4677-ABBD-6796412A25E3}" sibTransId="{FC83BAA6-190F-461C-A059-11F58F3760C7}"/>
    <dgm:cxn modelId="{1A7F1638-43C2-47AB-9961-FB6E023A5B53}" srcId="{AD9E9A63-9898-4175-A8CB-341A8DD114B0}" destId="{3A6EF650-DED8-49DE-AEBB-2876ADA3BAA1}" srcOrd="0" destOrd="0" parTransId="{AD6E8A71-C761-4917-A277-77E4D9E26471}" sibTransId="{791BCF35-5FBC-417D-87F1-06DEA4A47359}"/>
    <dgm:cxn modelId="{E875F3A6-02B5-476A-8DCC-C44E647FA32D}" srcId="{D199313F-78D2-465D-993C-612FE6A13102}" destId="{AD9E9A63-9898-4175-A8CB-341A8DD114B0}" srcOrd="1" destOrd="0" parTransId="{0796C39A-7400-4F56-A682-F4A974EB0635}" sibTransId="{60C90233-C363-43B9-960D-9D64EDDE7A15}"/>
    <dgm:cxn modelId="{DEE2788B-AAEC-46EA-BFC3-2D5E228EB592}" srcId="{1E91E93E-D1FC-4C09-851F-B59BA5603A9B}" destId="{01F3521F-9AEC-4C90-8517-1A5249F1FE1D}" srcOrd="3" destOrd="0" parTransId="{14680DFD-EBD0-441E-90F0-4809D19D607D}" sibTransId="{82271071-0C4E-4A1D-AF05-8C88DE125462}"/>
    <dgm:cxn modelId="{C58C8258-C0FD-445A-AA2F-39EBBB2758EF}" type="presOf" srcId="{3A6EF650-DED8-49DE-AEBB-2876ADA3BAA1}" destId="{8C142065-C64E-4648-AC76-5F6107E7D1FB}" srcOrd="0" destOrd="1" presId="urn:microsoft.com/office/officeart/2008/layout/PictureStrips"/>
    <dgm:cxn modelId="{68469A68-F18F-4CCB-90E8-5AFA10F602DF}" type="presOf" srcId="{EEBE313F-A2C7-4300-85CA-2324F084C894}" destId="{8C142065-C64E-4648-AC76-5F6107E7D1FB}" srcOrd="0" destOrd="2" presId="urn:microsoft.com/office/officeart/2008/layout/PictureStrips"/>
    <dgm:cxn modelId="{86E4AC87-5FAC-4ACE-A5C1-AD4A47A4749C}" type="presOf" srcId="{AD9E9A63-9898-4175-A8CB-341A8DD114B0}" destId="{8C142065-C64E-4648-AC76-5F6107E7D1FB}" srcOrd="0" destOrd="0" presId="urn:microsoft.com/office/officeart/2008/layout/PictureStrips"/>
    <dgm:cxn modelId="{A6D9703E-8E57-4F77-9658-80B1709C857F}" srcId="{1E91E93E-D1FC-4C09-851F-B59BA5603A9B}" destId="{2E536F99-F414-4DE2-9EF1-00156115EEE5}" srcOrd="0" destOrd="0" parTransId="{D8ABEF08-A398-4D58-9203-0515789FE95E}" sibTransId="{4C4C0B5D-AF4D-46D0-A80B-D47939F8E6B1}"/>
    <dgm:cxn modelId="{FF6DD172-06FE-4709-AEB5-7A6FC1494C79}" type="presOf" srcId="{01F3521F-9AEC-4C90-8517-1A5249F1FE1D}" destId="{5DB41F6A-45AF-457E-B413-F7578545F824}" srcOrd="0" destOrd="4" presId="urn:microsoft.com/office/officeart/2008/layout/PictureStrips"/>
    <dgm:cxn modelId="{A6DFF60A-F0A8-4DA6-850F-CEDB7FEA603F}" type="presOf" srcId="{90FB3EA7-5FD0-4B2C-8A03-3A619F897E70}" destId="{5DB41F6A-45AF-457E-B413-F7578545F824}" srcOrd="0" destOrd="2" presId="urn:microsoft.com/office/officeart/2008/layout/PictureStrips"/>
    <dgm:cxn modelId="{0761287B-E703-44E8-9FEA-E1B1EEE82348}" srcId="{D199313F-78D2-465D-993C-612FE6A13102}" destId="{7A6E8BB2-01C7-447D-935F-452B98B8712F}" srcOrd="2" destOrd="0" parTransId="{463C0D3A-4278-4A47-A3EF-8CF92CE41C9F}" sibTransId="{7FB5376E-0C1F-4A25-9DAF-E8BFC08AC1DC}"/>
    <dgm:cxn modelId="{1375F7A8-012E-4E89-B62D-23D11DB86DA9}" srcId="{1E91E93E-D1FC-4C09-851F-B59BA5603A9B}" destId="{2A5CD21F-179D-4F22-8408-62B10430F4A4}" srcOrd="2" destOrd="0" parTransId="{FCA339C8-1133-4091-A476-CCF218D4EECA}" sibTransId="{EF6B3293-E25A-4DC7-9E09-5E8F2CB33747}"/>
    <dgm:cxn modelId="{471D3246-59F7-441A-A704-AC1E83539E41}" srcId="{1E91E93E-D1FC-4C09-851F-B59BA5603A9B}" destId="{90FB3EA7-5FD0-4B2C-8A03-3A619F897E70}" srcOrd="1" destOrd="0" parTransId="{D5ACA45B-6250-4A0A-9F04-0576489A338F}" sibTransId="{6B4C8C30-EDE9-4BC8-B6F3-603AC1567113}"/>
    <dgm:cxn modelId="{4F357D3D-EFD5-4C4F-844F-E5258F8A5014}" type="presOf" srcId="{1E91E93E-D1FC-4C09-851F-B59BA5603A9B}" destId="{5DB41F6A-45AF-457E-B413-F7578545F824}" srcOrd="0" destOrd="0" presId="urn:microsoft.com/office/officeart/2008/layout/PictureStrips"/>
    <dgm:cxn modelId="{CB0A5195-EF1F-456F-AECE-409C40B912B3}" type="presOf" srcId="{2A5CD21F-179D-4F22-8408-62B10430F4A4}" destId="{5DB41F6A-45AF-457E-B413-F7578545F824}" srcOrd="0" destOrd="3" presId="urn:microsoft.com/office/officeart/2008/layout/PictureStrips"/>
    <dgm:cxn modelId="{EC755651-D2AF-46A1-85C1-6E3F31765DBA}" type="presOf" srcId="{D199313F-78D2-465D-993C-612FE6A13102}" destId="{C0FBF49C-90DE-4C47-9FEF-B85B3D0A7FC8}" srcOrd="0" destOrd="0" presId="urn:microsoft.com/office/officeart/2008/layout/PictureStrips"/>
    <dgm:cxn modelId="{636CD534-30C9-4F1E-A08A-1051F367BD00}" srcId="{AD9E9A63-9898-4175-A8CB-341A8DD114B0}" destId="{EEBE313F-A2C7-4300-85CA-2324F084C894}" srcOrd="1" destOrd="0" parTransId="{565AE1F2-B208-4E5B-A62B-476C9DA14DE2}" sibTransId="{CBB626D7-390A-4EEA-AF60-1837FFEE2A7A}"/>
    <dgm:cxn modelId="{1475025D-EC28-4FAB-BD59-D92B58967B39}" type="presParOf" srcId="{C0FBF49C-90DE-4C47-9FEF-B85B3D0A7FC8}" destId="{23DFB172-274E-4CEE-BE4D-49ACE36E6ED0}" srcOrd="0" destOrd="0" presId="urn:microsoft.com/office/officeart/2008/layout/PictureStrips"/>
    <dgm:cxn modelId="{7D264FCF-F086-4573-AD45-C511A43AD99E}" type="presParOf" srcId="{23DFB172-274E-4CEE-BE4D-49ACE36E6ED0}" destId="{5DB41F6A-45AF-457E-B413-F7578545F824}" srcOrd="0" destOrd="0" presId="urn:microsoft.com/office/officeart/2008/layout/PictureStrips"/>
    <dgm:cxn modelId="{92C3EEFC-56BF-4772-83B6-6756D69587DB}" type="presParOf" srcId="{23DFB172-274E-4CEE-BE4D-49ACE36E6ED0}" destId="{5A000C8E-2332-441F-B0B9-CFF75095DEE7}" srcOrd="1" destOrd="0" presId="urn:microsoft.com/office/officeart/2008/layout/PictureStrips"/>
    <dgm:cxn modelId="{D7FA55F4-2810-45ED-A303-0E061E53824B}" type="presParOf" srcId="{C0FBF49C-90DE-4C47-9FEF-B85B3D0A7FC8}" destId="{D63678E8-A827-498A-9E71-3F1ADEF48A78}" srcOrd="1" destOrd="0" presId="urn:microsoft.com/office/officeart/2008/layout/PictureStrips"/>
    <dgm:cxn modelId="{F2C489AD-BE66-43C5-BE35-65E86333FA30}" type="presParOf" srcId="{C0FBF49C-90DE-4C47-9FEF-B85B3D0A7FC8}" destId="{6DF8175D-9D26-4EFC-9850-045DF880AADE}" srcOrd="2" destOrd="0" presId="urn:microsoft.com/office/officeart/2008/layout/PictureStrips"/>
    <dgm:cxn modelId="{66298420-69F1-4B4A-AE80-F908C654706E}" type="presParOf" srcId="{6DF8175D-9D26-4EFC-9850-045DF880AADE}" destId="{8C142065-C64E-4648-AC76-5F6107E7D1FB}" srcOrd="0" destOrd="0" presId="urn:microsoft.com/office/officeart/2008/layout/PictureStrips"/>
    <dgm:cxn modelId="{09AD4CEB-7B66-494E-8D00-A589B0D943E2}" type="presParOf" srcId="{6DF8175D-9D26-4EFC-9850-045DF880AADE}" destId="{DCC93462-748D-4090-A6C3-3A2D9CB3714A}" srcOrd="1" destOrd="0" presId="urn:microsoft.com/office/officeart/2008/layout/PictureStrips"/>
    <dgm:cxn modelId="{EDE29E15-C1B6-47D5-ADDB-629ECF911B10}" type="presParOf" srcId="{C0FBF49C-90DE-4C47-9FEF-B85B3D0A7FC8}" destId="{719A7B70-D153-4176-884D-F72CD55841C0}" srcOrd="3" destOrd="0" presId="urn:microsoft.com/office/officeart/2008/layout/PictureStrips"/>
    <dgm:cxn modelId="{CEC2D5C1-C477-412C-A3CE-BDDA93D95D21}" type="presParOf" srcId="{C0FBF49C-90DE-4C47-9FEF-B85B3D0A7FC8}" destId="{E76F8BA0-9BE9-4506-930D-08651922AB01}" srcOrd="4" destOrd="0" presId="urn:microsoft.com/office/officeart/2008/layout/PictureStrips"/>
    <dgm:cxn modelId="{A09AB3C0-DB08-4367-9459-415285CA13F6}" type="presParOf" srcId="{E76F8BA0-9BE9-4506-930D-08651922AB01}" destId="{20FEF46F-E9AB-441C-8994-292C32436682}" srcOrd="0" destOrd="0" presId="urn:microsoft.com/office/officeart/2008/layout/PictureStrips"/>
    <dgm:cxn modelId="{F9D3944C-4F29-4533-9946-434246E31B48}" type="presParOf" srcId="{E76F8BA0-9BE9-4506-930D-08651922AB01}" destId="{ECDA2624-4DF7-41D2-9498-B53940C0F843}" srcOrd="1" destOrd="0" presId="urn:microsoft.com/office/officeart/2008/layout/PictureStrips"/>
    <dgm:cxn modelId="{4E34DC05-0BDF-42B7-90A6-97B94D13306F}" type="presParOf" srcId="{C0FBF49C-90DE-4C47-9FEF-B85B3D0A7FC8}" destId="{A7C7AB73-8734-44D5-AE9C-D021213F2F7A}" srcOrd="5" destOrd="0" presId="urn:microsoft.com/office/officeart/2008/layout/PictureStrips"/>
    <dgm:cxn modelId="{97445EC8-C2F4-429E-A5EE-FC92BDC5992B}" type="presParOf" srcId="{C0FBF49C-90DE-4C47-9FEF-B85B3D0A7FC8}" destId="{1EFE79F8-9AE3-4129-9A8E-E1E43EB02908}" srcOrd="6" destOrd="0" presId="urn:microsoft.com/office/officeart/2008/layout/PictureStrips"/>
    <dgm:cxn modelId="{4847DEC5-E4D8-417D-8783-49642E6E619C}" type="presParOf" srcId="{1EFE79F8-9AE3-4129-9A8E-E1E43EB02908}" destId="{732D594B-8080-4F42-A15E-79F17B1C2A21}" srcOrd="0" destOrd="0" presId="urn:microsoft.com/office/officeart/2008/layout/PictureStrips"/>
    <dgm:cxn modelId="{968FDA1B-FA0A-4E33-9144-64869B25C529}" type="presParOf" srcId="{1EFE79F8-9AE3-4129-9A8E-E1E43EB02908}" destId="{07AD6765-D54B-4EDC-999F-CE45073E9B7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B3A66E1-BBB8-439D-8C9F-0739BF0F4EDD}" type="doc">
      <dgm:prSet loTypeId="urn:microsoft.com/office/officeart/2005/8/layout/hChevron3" loCatId="process" qsTypeId="urn:microsoft.com/office/officeart/2005/8/quickstyle/simple3" qsCatId="simple" csTypeId="urn:microsoft.com/office/officeart/2005/8/colors/accent0_1" csCatId="mainScheme" phldr="1"/>
      <dgm:spPr/>
    </dgm:pt>
    <dgm:pt modelId="{AF00A77E-9811-4360-B904-A3D0B24C19C8}">
      <dgm:prSet phldrT="[Текст]" custT="1"/>
      <dgm:spPr/>
      <dgm:t>
        <a:bodyPr/>
        <a:lstStyle/>
        <a:p>
          <a:r>
            <a:rPr lang="ru-RU" sz="900" b="1" i="0" u="none" dirty="0" smtClean="0"/>
            <a:t>НИОКР</a:t>
          </a:r>
        </a:p>
        <a:p>
          <a:r>
            <a:rPr lang="ru-RU" sz="900" b="1" i="0" u="none" dirty="0" smtClean="0"/>
            <a:t>7 баллов</a:t>
          </a:r>
          <a:endParaRPr lang="ru-RU" sz="900" b="1" dirty="0"/>
        </a:p>
      </dgm:t>
    </dgm:pt>
    <dgm:pt modelId="{D5CC7B69-010D-4CF4-BE6E-9F57746C90EE}" type="parTrans" cxnId="{5BD3868E-2130-4E6D-87D1-CF28A0725809}">
      <dgm:prSet/>
      <dgm:spPr/>
      <dgm:t>
        <a:bodyPr/>
        <a:lstStyle/>
        <a:p>
          <a:endParaRPr lang="ru-RU" sz="900" b="1"/>
        </a:p>
      </dgm:t>
    </dgm:pt>
    <dgm:pt modelId="{4676F87E-60FA-44F6-939F-2C3BD8FB3B36}" type="sibTrans" cxnId="{5BD3868E-2130-4E6D-87D1-CF28A0725809}">
      <dgm:prSet/>
      <dgm:spPr/>
      <dgm:t>
        <a:bodyPr/>
        <a:lstStyle/>
        <a:p>
          <a:endParaRPr lang="ru-RU" sz="900" b="1"/>
        </a:p>
      </dgm:t>
    </dgm:pt>
    <dgm:pt modelId="{4443D8A9-9300-4A2B-8BC2-673A6A128EF9}">
      <dgm:prSet phldrT="[Текст]" custT="1"/>
      <dgm:spPr/>
      <dgm:t>
        <a:bodyPr/>
        <a:lstStyle/>
        <a:p>
          <a:r>
            <a:rPr lang="ru-RU" sz="900" b="1" i="0" u="none" dirty="0" smtClean="0"/>
            <a:t>Планирование поставок</a:t>
          </a:r>
          <a:endParaRPr lang="ru-RU" sz="900" b="1" dirty="0" smtClean="0"/>
        </a:p>
        <a:p>
          <a:r>
            <a:rPr lang="ru-RU" sz="900" b="1" dirty="0" smtClean="0">
              <a:effectLst/>
              <a:latin typeface="Arial"/>
              <a:ea typeface="Arial"/>
            </a:rPr>
            <a:t>3 балла</a:t>
          </a:r>
          <a:endParaRPr lang="ru-RU" sz="900" b="1" dirty="0"/>
        </a:p>
      </dgm:t>
    </dgm:pt>
    <dgm:pt modelId="{D586F86D-BABC-4CF0-8A76-573236A3D05B}" type="parTrans" cxnId="{93A21DC9-2BB0-4897-9C33-78984C6F10D6}">
      <dgm:prSet/>
      <dgm:spPr/>
      <dgm:t>
        <a:bodyPr/>
        <a:lstStyle/>
        <a:p>
          <a:endParaRPr lang="ru-RU" sz="900" b="1"/>
        </a:p>
      </dgm:t>
    </dgm:pt>
    <dgm:pt modelId="{A1E4BC75-39F7-42FF-9744-BCFFF1610D53}" type="sibTrans" cxnId="{93A21DC9-2BB0-4897-9C33-78984C6F10D6}">
      <dgm:prSet/>
      <dgm:spPr/>
      <dgm:t>
        <a:bodyPr/>
        <a:lstStyle/>
        <a:p>
          <a:endParaRPr lang="ru-RU" sz="900" b="1"/>
        </a:p>
      </dgm:t>
    </dgm:pt>
    <dgm:pt modelId="{4C4835F8-D3AF-4C06-BC13-05197DF9EBB6}">
      <dgm:prSet phldrT="[Текст]" custT="1"/>
      <dgm:spPr/>
      <dgm:t>
        <a:bodyPr/>
        <a:lstStyle/>
        <a:p>
          <a:r>
            <a:rPr lang="ru-RU" sz="900" b="1" dirty="0" smtClean="0">
              <a:effectLst/>
              <a:latin typeface="Arial"/>
              <a:ea typeface="Arial"/>
            </a:rPr>
            <a:t>Закупки</a:t>
          </a:r>
        </a:p>
        <a:p>
          <a:endParaRPr lang="ru-RU" sz="900" b="1" dirty="0" smtClean="0">
            <a:effectLst/>
            <a:latin typeface="Arial"/>
            <a:ea typeface="Arial"/>
          </a:endParaRPr>
        </a:p>
        <a:p>
          <a:r>
            <a:rPr lang="ru-RU" sz="900" b="1" dirty="0" smtClean="0">
              <a:effectLst/>
              <a:latin typeface="Arial"/>
              <a:ea typeface="Arial"/>
            </a:rPr>
            <a:t>2 балла</a:t>
          </a:r>
          <a:endParaRPr lang="ru-RU" sz="900" b="1" dirty="0"/>
        </a:p>
      </dgm:t>
    </dgm:pt>
    <dgm:pt modelId="{08E00B44-6054-4777-9904-12F5F557870B}" type="parTrans" cxnId="{67D73CD8-F304-4C91-B354-6219C705967C}">
      <dgm:prSet/>
      <dgm:spPr/>
      <dgm:t>
        <a:bodyPr/>
        <a:lstStyle/>
        <a:p>
          <a:endParaRPr lang="ru-RU" sz="900" b="1"/>
        </a:p>
      </dgm:t>
    </dgm:pt>
    <dgm:pt modelId="{7B208BCE-3047-469C-819E-737191086806}" type="sibTrans" cxnId="{67D73CD8-F304-4C91-B354-6219C705967C}">
      <dgm:prSet/>
      <dgm:spPr/>
      <dgm:t>
        <a:bodyPr/>
        <a:lstStyle/>
        <a:p>
          <a:endParaRPr lang="ru-RU" sz="900" b="1"/>
        </a:p>
      </dgm:t>
    </dgm:pt>
    <dgm:pt modelId="{9411670F-5E67-4745-8248-DB71A97BF630}">
      <dgm:prSet custT="1"/>
      <dgm:spPr/>
      <dgm:t>
        <a:bodyPr/>
        <a:lstStyle/>
        <a:p>
          <a:r>
            <a:rPr lang="ru-RU" sz="900" b="1" dirty="0" smtClean="0"/>
            <a:t>Производство</a:t>
          </a:r>
        </a:p>
        <a:p>
          <a:endParaRPr lang="ru-RU" sz="900" b="1" dirty="0" smtClean="0"/>
        </a:p>
        <a:p>
          <a:r>
            <a:rPr lang="ru-RU" sz="900" b="1" dirty="0" smtClean="0"/>
            <a:t>  7 баллов</a:t>
          </a:r>
          <a:endParaRPr lang="ru-RU" sz="900" b="1" dirty="0"/>
        </a:p>
      </dgm:t>
    </dgm:pt>
    <dgm:pt modelId="{5E83135B-28D1-41C1-AAFD-2633C68A375D}" type="parTrans" cxnId="{B27BE903-4D45-409F-8472-D70F8B1005EC}">
      <dgm:prSet/>
      <dgm:spPr/>
      <dgm:t>
        <a:bodyPr/>
        <a:lstStyle/>
        <a:p>
          <a:endParaRPr lang="ru-RU" sz="900" b="1"/>
        </a:p>
      </dgm:t>
    </dgm:pt>
    <dgm:pt modelId="{492A4C10-A7FC-4394-86CB-EF5D953E6733}" type="sibTrans" cxnId="{B27BE903-4D45-409F-8472-D70F8B1005EC}">
      <dgm:prSet/>
      <dgm:spPr/>
      <dgm:t>
        <a:bodyPr/>
        <a:lstStyle/>
        <a:p>
          <a:endParaRPr lang="ru-RU" sz="900" b="1"/>
        </a:p>
      </dgm:t>
    </dgm:pt>
    <dgm:pt modelId="{37CF0A73-60F1-4C83-8D74-85F24FB8A8FC}">
      <dgm:prSet custT="1"/>
      <dgm:spPr/>
      <dgm:t>
        <a:bodyPr/>
        <a:lstStyle/>
        <a:p>
          <a:r>
            <a:rPr lang="ru-RU" sz="900" b="1" dirty="0" smtClean="0"/>
            <a:t>Логистика</a:t>
          </a:r>
        </a:p>
        <a:p>
          <a:r>
            <a:rPr lang="ru-RU" sz="900" b="1" dirty="0" smtClean="0"/>
            <a:t>  </a:t>
          </a:r>
        </a:p>
        <a:p>
          <a:r>
            <a:rPr lang="ru-RU" sz="900" b="1" dirty="0" smtClean="0"/>
            <a:t>2 балла</a:t>
          </a:r>
          <a:endParaRPr lang="ru-RU" sz="900" b="1" dirty="0"/>
        </a:p>
      </dgm:t>
    </dgm:pt>
    <dgm:pt modelId="{BFAE920D-268B-4982-BC91-35C9B3163156}" type="parTrans" cxnId="{B64291F0-16B4-490C-BC9A-91F5933C12BC}">
      <dgm:prSet/>
      <dgm:spPr/>
      <dgm:t>
        <a:bodyPr/>
        <a:lstStyle/>
        <a:p>
          <a:endParaRPr lang="ru-RU" sz="900" b="1"/>
        </a:p>
      </dgm:t>
    </dgm:pt>
    <dgm:pt modelId="{00540513-880A-4266-B1A8-FC6AFB46A49F}" type="sibTrans" cxnId="{B64291F0-16B4-490C-BC9A-91F5933C12BC}">
      <dgm:prSet/>
      <dgm:spPr/>
      <dgm:t>
        <a:bodyPr/>
        <a:lstStyle/>
        <a:p>
          <a:endParaRPr lang="ru-RU" sz="900" b="1"/>
        </a:p>
      </dgm:t>
    </dgm:pt>
    <dgm:pt modelId="{E5680364-D760-4CDA-A3C3-C0DBFE174549}">
      <dgm:prSet custT="1"/>
      <dgm:spPr/>
      <dgm:t>
        <a:bodyPr/>
        <a:lstStyle/>
        <a:p>
          <a:r>
            <a:rPr lang="ru-RU" sz="900" b="1" dirty="0" smtClean="0"/>
            <a:t>Продажи/</a:t>
          </a:r>
        </a:p>
        <a:p>
          <a:r>
            <a:rPr lang="ru-RU" sz="900" b="1" dirty="0" smtClean="0"/>
            <a:t>сервис </a:t>
          </a:r>
        </a:p>
        <a:p>
          <a:r>
            <a:rPr lang="ru-RU" sz="900" b="1" dirty="0" smtClean="0"/>
            <a:t>10 баллов</a:t>
          </a:r>
          <a:endParaRPr lang="ru-RU" sz="900" b="1" dirty="0"/>
        </a:p>
      </dgm:t>
    </dgm:pt>
    <dgm:pt modelId="{05B34303-D640-4232-9B95-D9CAFB5C71B6}" type="parTrans" cxnId="{9EE520BD-90A4-4F68-A34C-559E5505A9FB}">
      <dgm:prSet/>
      <dgm:spPr/>
      <dgm:t>
        <a:bodyPr/>
        <a:lstStyle/>
        <a:p>
          <a:endParaRPr lang="ru-RU" sz="900" b="1"/>
        </a:p>
      </dgm:t>
    </dgm:pt>
    <dgm:pt modelId="{03EDDC7F-8076-42DC-93A8-4B62CB7735C8}" type="sibTrans" cxnId="{9EE520BD-90A4-4F68-A34C-559E5505A9FB}">
      <dgm:prSet/>
      <dgm:spPr/>
      <dgm:t>
        <a:bodyPr/>
        <a:lstStyle/>
        <a:p>
          <a:endParaRPr lang="ru-RU" sz="900" b="1"/>
        </a:p>
      </dgm:t>
    </dgm:pt>
    <dgm:pt modelId="{0F2049F4-0081-4604-BB97-9BE67623DDDB}" type="pres">
      <dgm:prSet presAssocID="{6B3A66E1-BBB8-439D-8C9F-0739BF0F4EDD}" presName="Name0" presStyleCnt="0">
        <dgm:presLayoutVars>
          <dgm:dir/>
          <dgm:resizeHandles val="exact"/>
        </dgm:presLayoutVars>
      </dgm:prSet>
      <dgm:spPr/>
    </dgm:pt>
    <dgm:pt modelId="{58E9EF71-AAC2-4C5E-B4F8-BBC0E1DD6EEE}" type="pres">
      <dgm:prSet presAssocID="{AF00A77E-9811-4360-B904-A3D0B24C19C8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E6DB6-3F20-4ACA-BE67-91381BC880B7}" type="pres">
      <dgm:prSet presAssocID="{4676F87E-60FA-44F6-939F-2C3BD8FB3B36}" presName="parSpace" presStyleCnt="0"/>
      <dgm:spPr/>
    </dgm:pt>
    <dgm:pt modelId="{A8A0ACD2-5B54-447C-9CA8-4A18C677D8BD}" type="pres">
      <dgm:prSet presAssocID="{4443D8A9-9300-4A2B-8BC2-673A6A128EF9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CE9C18-71F7-4946-B508-BD51F9A0F63D}" type="pres">
      <dgm:prSet presAssocID="{A1E4BC75-39F7-42FF-9744-BCFFF1610D53}" presName="parSpace" presStyleCnt="0"/>
      <dgm:spPr/>
    </dgm:pt>
    <dgm:pt modelId="{CB1DFF60-582E-4853-84B5-8481209675F8}" type="pres">
      <dgm:prSet presAssocID="{4C4835F8-D3AF-4C06-BC13-05197DF9EBB6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9C1AC4-7CB7-4D2A-A2B6-A668E3BBA65B}" type="pres">
      <dgm:prSet presAssocID="{7B208BCE-3047-469C-819E-737191086806}" presName="parSpace" presStyleCnt="0"/>
      <dgm:spPr/>
    </dgm:pt>
    <dgm:pt modelId="{8695B872-11A9-48F5-87BC-4B1820C646E3}" type="pres">
      <dgm:prSet presAssocID="{9411670F-5E67-4745-8248-DB71A97BF630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B835FE-7C6E-4A33-807E-5065F2420804}" type="pres">
      <dgm:prSet presAssocID="{492A4C10-A7FC-4394-86CB-EF5D953E6733}" presName="parSpace" presStyleCnt="0"/>
      <dgm:spPr/>
    </dgm:pt>
    <dgm:pt modelId="{0FE159F8-D31C-4995-AF87-A709EBE75EE4}" type="pres">
      <dgm:prSet presAssocID="{37CF0A73-60F1-4C83-8D74-85F24FB8A8FC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B152D9-3196-48B5-9B09-4F886F0C6D0B}" type="pres">
      <dgm:prSet presAssocID="{00540513-880A-4266-B1A8-FC6AFB46A49F}" presName="parSpace" presStyleCnt="0"/>
      <dgm:spPr/>
    </dgm:pt>
    <dgm:pt modelId="{81E692E4-2148-4908-89D2-528003F0F671}" type="pres">
      <dgm:prSet presAssocID="{E5680364-D760-4CDA-A3C3-C0DBFE174549}" presName="parTxOnly" presStyleLbl="node1" presStyleIdx="5" presStyleCnt="6" custLinFactNeighborX="25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A21DC9-2BB0-4897-9C33-78984C6F10D6}" srcId="{6B3A66E1-BBB8-439D-8C9F-0739BF0F4EDD}" destId="{4443D8A9-9300-4A2B-8BC2-673A6A128EF9}" srcOrd="1" destOrd="0" parTransId="{D586F86D-BABC-4CF0-8A76-573236A3D05B}" sibTransId="{A1E4BC75-39F7-42FF-9744-BCFFF1610D53}"/>
    <dgm:cxn modelId="{5FAAFC9D-F403-4889-AD6F-4F15B8DE4784}" type="presOf" srcId="{4C4835F8-D3AF-4C06-BC13-05197DF9EBB6}" destId="{CB1DFF60-582E-4853-84B5-8481209675F8}" srcOrd="0" destOrd="0" presId="urn:microsoft.com/office/officeart/2005/8/layout/hChevron3"/>
    <dgm:cxn modelId="{67D73CD8-F304-4C91-B354-6219C705967C}" srcId="{6B3A66E1-BBB8-439D-8C9F-0739BF0F4EDD}" destId="{4C4835F8-D3AF-4C06-BC13-05197DF9EBB6}" srcOrd="2" destOrd="0" parTransId="{08E00B44-6054-4777-9904-12F5F557870B}" sibTransId="{7B208BCE-3047-469C-819E-737191086806}"/>
    <dgm:cxn modelId="{B64291F0-16B4-490C-BC9A-91F5933C12BC}" srcId="{6B3A66E1-BBB8-439D-8C9F-0739BF0F4EDD}" destId="{37CF0A73-60F1-4C83-8D74-85F24FB8A8FC}" srcOrd="4" destOrd="0" parTransId="{BFAE920D-268B-4982-BC91-35C9B3163156}" sibTransId="{00540513-880A-4266-B1A8-FC6AFB46A49F}"/>
    <dgm:cxn modelId="{32DD0129-561C-41E2-BAC1-E7C100436B28}" type="presOf" srcId="{37CF0A73-60F1-4C83-8D74-85F24FB8A8FC}" destId="{0FE159F8-D31C-4995-AF87-A709EBE75EE4}" srcOrd="0" destOrd="0" presId="urn:microsoft.com/office/officeart/2005/8/layout/hChevron3"/>
    <dgm:cxn modelId="{85CD5351-C53D-4A72-9CC0-F4D3A77770F9}" type="presOf" srcId="{6B3A66E1-BBB8-439D-8C9F-0739BF0F4EDD}" destId="{0F2049F4-0081-4604-BB97-9BE67623DDDB}" srcOrd="0" destOrd="0" presId="urn:microsoft.com/office/officeart/2005/8/layout/hChevron3"/>
    <dgm:cxn modelId="{A16B6B3A-3188-4D13-90D6-D85AFC3BFA5C}" type="presOf" srcId="{4443D8A9-9300-4A2B-8BC2-673A6A128EF9}" destId="{A8A0ACD2-5B54-447C-9CA8-4A18C677D8BD}" srcOrd="0" destOrd="0" presId="urn:microsoft.com/office/officeart/2005/8/layout/hChevron3"/>
    <dgm:cxn modelId="{B27BE903-4D45-409F-8472-D70F8B1005EC}" srcId="{6B3A66E1-BBB8-439D-8C9F-0739BF0F4EDD}" destId="{9411670F-5E67-4745-8248-DB71A97BF630}" srcOrd="3" destOrd="0" parTransId="{5E83135B-28D1-41C1-AAFD-2633C68A375D}" sibTransId="{492A4C10-A7FC-4394-86CB-EF5D953E6733}"/>
    <dgm:cxn modelId="{8BE27227-DCD5-40E7-8AFD-32CB96392CD7}" type="presOf" srcId="{AF00A77E-9811-4360-B904-A3D0B24C19C8}" destId="{58E9EF71-AAC2-4C5E-B4F8-BBC0E1DD6EEE}" srcOrd="0" destOrd="0" presId="urn:microsoft.com/office/officeart/2005/8/layout/hChevron3"/>
    <dgm:cxn modelId="{5BD3868E-2130-4E6D-87D1-CF28A0725809}" srcId="{6B3A66E1-BBB8-439D-8C9F-0739BF0F4EDD}" destId="{AF00A77E-9811-4360-B904-A3D0B24C19C8}" srcOrd="0" destOrd="0" parTransId="{D5CC7B69-010D-4CF4-BE6E-9F57746C90EE}" sibTransId="{4676F87E-60FA-44F6-939F-2C3BD8FB3B36}"/>
    <dgm:cxn modelId="{9EE520BD-90A4-4F68-A34C-559E5505A9FB}" srcId="{6B3A66E1-BBB8-439D-8C9F-0739BF0F4EDD}" destId="{E5680364-D760-4CDA-A3C3-C0DBFE174549}" srcOrd="5" destOrd="0" parTransId="{05B34303-D640-4232-9B95-D9CAFB5C71B6}" sibTransId="{03EDDC7F-8076-42DC-93A8-4B62CB7735C8}"/>
    <dgm:cxn modelId="{AA7D506D-D286-4C74-93D5-246BE39659AD}" type="presOf" srcId="{9411670F-5E67-4745-8248-DB71A97BF630}" destId="{8695B872-11A9-48F5-87BC-4B1820C646E3}" srcOrd="0" destOrd="0" presId="urn:microsoft.com/office/officeart/2005/8/layout/hChevron3"/>
    <dgm:cxn modelId="{4E4D1996-76AA-41B1-A418-26477300815A}" type="presOf" srcId="{E5680364-D760-4CDA-A3C3-C0DBFE174549}" destId="{81E692E4-2148-4908-89D2-528003F0F671}" srcOrd="0" destOrd="0" presId="urn:microsoft.com/office/officeart/2005/8/layout/hChevron3"/>
    <dgm:cxn modelId="{0661796C-7DE0-482C-BE0C-37F0D6BB3877}" type="presParOf" srcId="{0F2049F4-0081-4604-BB97-9BE67623DDDB}" destId="{58E9EF71-AAC2-4C5E-B4F8-BBC0E1DD6EEE}" srcOrd="0" destOrd="0" presId="urn:microsoft.com/office/officeart/2005/8/layout/hChevron3"/>
    <dgm:cxn modelId="{449AF670-2E7B-43F7-AA0A-C19E7DDDD96D}" type="presParOf" srcId="{0F2049F4-0081-4604-BB97-9BE67623DDDB}" destId="{2BBE6DB6-3F20-4ACA-BE67-91381BC880B7}" srcOrd="1" destOrd="0" presId="urn:microsoft.com/office/officeart/2005/8/layout/hChevron3"/>
    <dgm:cxn modelId="{6704FBD8-AEA1-452D-A8AE-D30D4AD09994}" type="presParOf" srcId="{0F2049F4-0081-4604-BB97-9BE67623DDDB}" destId="{A8A0ACD2-5B54-447C-9CA8-4A18C677D8BD}" srcOrd="2" destOrd="0" presId="urn:microsoft.com/office/officeart/2005/8/layout/hChevron3"/>
    <dgm:cxn modelId="{8328A45B-4AB0-49E2-A323-2C036CA766DF}" type="presParOf" srcId="{0F2049F4-0081-4604-BB97-9BE67623DDDB}" destId="{C9CE9C18-71F7-4946-B508-BD51F9A0F63D}" srcOrd="3" destOrd="0" presId="urn:microsoft.com/office/officeart/2005/8/layout/hChevron3"/>
    <dgm:cxn modelId="{3FE05693-2789-4765-B11E-8070907DFCF9}" type="presParOf" srcId="{0F2049F4-0081-4604-BB97-9BE67623DDDB}" destId="{CB1DFF60-582E-4853-84B5-8481209675F8}" srcOrd="4" destOrd="0" presId="urn:microsoft.com/office/officeart/2005/8/layout/hChevron3"/>
    <dgm:cxn modelId="{B19CD23B-F541-462F-96B2-7EF7F61AF5B8}" type="presParOf" srcId="{0F2049F4-0081-4604-BB97-9BE67623DDDB}" destId="{BE9C1AC4-7CB7-4D2A-A2B6-A668E3BBA65B}" srcOrd="5" destOrd="0" presId="urn:microsoft.com/office/officeart/2005/8/layout/hChevron3"/>
    <dgm:cxn modelId="{80639555-31BB-4E0B-B0EB-FA9747BA4C81}" type="presParOf" srcId="{0F2049F4-0081-4604-BB97-9BE67623DDDB}" destId="{8695B872-11A9-48F5-87BC-4B1820C646E3}" srcOrd="6" destOrd="0" presId="urn:microsoft.com/office/officeart/2005/8/layout/hChevron3"/>
    <dgm:cxn modelId="{3E405B96-82EE-48F9-B09E-407C94C026E4}" type="presParOf" srcId="{0F2049F4-0081-4604-BB97-9BE67623DDDB}" destId="{BFB835FE-7C6E-4A33-807E-5065F2420804}" srcOrd="7" destOrd="0" presId="urn:microsoft.com/office/officeart/2005/8/layout/hChevron3"/>
    <dgm:cxn modelId="{EBED7DDC-09C1-4D1C-A50E-86D8800D20D7}" type="presParOf" srcId="{0F2049F4-0081-4604-BB97-9BE67623DDDB}" destId="{0FE159F8-D31C-4995-AF87-A709EBE75EE4}" srcOrd="8" destOrd="0" presId="urn:microsoft.com/office/officeart/2005/8/layout/hChevron3"/>
    <dgm:cxn modelId="{AD436CAB-CB15-4547-9F6E-E4198E97225E}" type="presParOf" srcId="{0F2049F4-0081-4604-BB97-9BE67623DDDB}" destId="{50B152D9-3196-48B5-9B09-4F886F0C6D0B}" srcOrd="9" destOrd="0" presId="urn:microsoft.com/office/officeart/2005/8/layout/hChevron3"/>
    <dgm:cxn modelId="{0C498FF1-41C6-4BF1-A6B1-EE66082AB2F5}" type="presParOf" srcId="{0F2049F4-0081-4604-BB97-9BE67623DDDB}" destId="{81E692E4-2148-4908-89D2-528003F0F671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B3A66E1-BBB8-439D-8C9F-0739BF0F4EDD}" type="doc">
      <dgm:prSet loTypeId="urn:microsoft.com/office/officeart/2005/8/layout/hChevron3" loCatId="process" qsTypeId="urn:microsoft.com/office/officeart/2005/8/quickstyle/simple3" qsCatId="simple" csTypeId="urn:microsoft.com/office/officeart/2005/8/colors/accent0_1" csCatId="mainScheme" phldr="1"/>
      <dgm:spPr/>
    </dgm:pt>
    <dgm:pt modelId="{AF00A77E-9811-4360-B904-A3D0B24C19C8}">
      <dgm:prSet phldrT="[Текст]" custT="1"/>
      <dgm:spPr/>
      <dgm:t>
        <a:bodyPr/>
        <a:lstStyle/>
        <a:p>
          <a:r>
            <a:rPr lang="ru-RU" sz="900" b="1" i="0" u="none" dirty="0" smtClean="0"/>
            <a:t>НИОКР</a:t>
          </a:r>
        </a:p>
        <a:p>
          <a:r>
            <a:rPr lang="ru-RU" sz="900" b="1" i="0" u="none" dirty="0" smtClean="0"/>
            <a:t>7 баллов</a:t>
          </a:r>
          <a:endParaRPr lang="ru-RU" sz="900" b="1" dirty="0"/>
        </a:p>
      </dgm:t>
    </dgm:pt>
    <dgm:pt modelId="{D5CC7B69-010D-4CF4-BE6E-9F57746C90EE}" type="parTrans" cxnId="{5BD3868E-2130-4E6D-87D1-CF28A0725809}">
      <dgm:prSet/>
      <dgm:spPr/>
      <dgm:t>
        <a:bodyPr/>
        <a:lstStyle/>
        <a:p>
          <a:endParaRPr lang="ru-RU" sz="900" b="1"/>
        </a:p>
      </dgm:t>
    </dgm:pt>
    <dgm:pt modelId="{4676F87E-60FA-44F6-939F-2C3BD8FB3B36}" type="sibTrans" cxnId="{5BD3868E-2130-4E6D-87D1-CF28A0725809}">
      <dgm:prSet/>
      <dgm:spPr/>
      <dgm:t>
        <a:bodyPr/>
        <a:lstStyle/>
        <a:p>
          <a:endParaRPr lang="ru-RU" sz="900" b="1"/>
        </a:p>
      </dgm:t>
    </dgm:pt>
    <dgm:pt modelId="{4443D8A9-9300-4A2B-8BC2-673A6A128EF9}">
      <dgm:prSet phldrT="[Текст]" custT="1"/>
      <dgm:spPr/>
      <dgm:t>
        <a:bodyPr/>
        <a:lstStyle/>
        <a:p>
          <a:r>
            <a:rPr lang="ru-RU" sz="900" b="1" i="0" u="none" dirty="0" smtClean="0"/>
            <a:t>Планирование поставок</a:t>
          </a:r>
          <a:endParaRPr lang="ru-RU" sz="900" b="1" dirty="0" smtClean="0"/>
        </a:p>
        <a:p>
          <a:r>
            <a:rPr lang="ru-RU" sz="900" b="1" dirty="0" smtClean="0">
              <a:effectLst/>
              <a:latin typeface="Arial"/>
              <a:ea typeface="Arial"/>
            </a:rPr>
            <a:t>3 балла</a:t>
          </a:r>
          <a:endParaRPr lang="ru-RU" sz="900" b="1" dirty="0"/>
        </a:p>
      </dgm:t>
    </dgm:pt>
    <dgm:pt modelId="{D586F86D-BABC-4CF0-8A76-573236A3D05B}" type="parTrans" cxnId="{93A21DC9-2BB0-4897-9C33-78984C6F10D6}">
      <dgm:prSet/>
      <dgm:spPr/>
      <dgm:t>
        <a:bodyPr/>
        <a:lstStyle/>
        <a:p>
          <a:endParaRPr lang="ru-RU" sz="900" b="1"/>
        </a:p>
      </dgm:t>
    </dgm:pt>
    <dgm:pt modelId="{A1E4BC75-39F7-42FF-9744-BCFFF1610D53}" type="sibTrans" cxnId="{93A21DC9-2BB0-4897-9C33-78984C6F10D6}">
      <dgm:prSet/>
      <dgm:spPr/>
      <dgm:t>
        <a:bodyPr/>
        <a:lstStyle/>
        <a:p>
          <a:endParaRPr lang="ru-RU" sz="900" b="1"/>
        </a:p>
      </dgm:t>
    </dgm:pt>
    <dgm:pt modelId="{4C4835F8-D3AF-4C06-BC13-05197DF9EBB6}">
      <dgm:prSet phldrT="[Текст]" custT="1"/>
      <dgm:spPr/>
      <dgm:t>
        <a:bodyPr/>
        <a:lstStyle/>
        <a:p>
          <a:r>
            <a:rPr lang="ru-RU" sz="900" b="1" dirty="0" smtClean="0">
              <a:effectLst/>
              <a:latin typeface="Arial"/>
              <a:ea typeface="Arial"/>
            </a:rPr>
            <a:t>Закупки</a:t>
          </a:r>
        </a:p>
        <a:p>
          <a:endParaRPr lang="ru-RU" sz="900" b="1" dirty="0" smtClean="0">
            <a:effectLst/>
            <a:latin typeface="Arial"/>
            <a:ea typeface="Arial"/>
          </a:endParaRPr>
        </a:p>
        <a:p>
          <a:r>
            <a:rPr lang="ru-RU" sz="900" b="1" dirty="0" smtClean="0">
              <a:effectLst/>
              <a:latin typeface="Arial"/>
              <a:ea typeface="Arial"/>
            </a:rPr>
            <a:t>2 балла</a:t>
          </a:r>
          <a:endParaRPr lang="ru-RU" sz="900" b="1" dirty="0"/>
        </a:p>
      </dgm:t>
    </dgm:pt>
    <dgm:pt modelId="{08E00B44-6054-4777-9904-12F5F557870B}" type="parTrans" cxnId="{67D73CD8-F304-4C91-B354-6219C705967C}">
      <dgm:prSet/>
      <dgm:spPr/>
      <dgm:t>
        <a:bodyPr/>
        <a:lstStyle/>
        <a:p>
          <a:endParaRPr lang="ru-RU" sz="900" b="1"/>
        </a:p>
      </dgm:t>
    </dgm:pt>
    <dgm:pt modelId="{7B208BCE-3047-469C-819E-737191086806}" type="sibTrans" cxnId="{67D73CD8-F304-4C91-B354-6219C705967C}">
      <dgm:prSet/>
      <dgm:spPr/>
      <dgm:t>
        <a:bodyPr/>
        <a:lstStyle/>
        <a:p>
          <a:endParaRPr lang="ru-RU" sz="900" b="1"/>
        </a:p>
      </dgm:t>
    </dgm:pt>
    <dgm:pt modelId="{9411670F-5E67-4745-8248-DB71A97BF630}">
      <dgm:prSet custT="1"/>
      <dgm:spPr/>
      <dgm:t>
        <a:bodyPr/>
        <a:lstStyle/>
        <a:p>
          <a:r>
            <a:rPr lang="ru-RU" sz="900" b="1" dirty="0" smtClean="0"/>
            <a:t>Производство</a:t>
          </a:r>
        </a:p>
        <a:p>
          <a:endParaRPr lang="ru-RU" sz="900" b="1" dirty="0" smtClean="0"/>
        </a:p>
        <a:p>
          <a:r>
            <a:rPr lang="ru-RU" sz="900" b="1" dirty="0" smtClean="0"/>
            <a:t>  7 баллов</a:t>
          </a:r>
          <a:endParaRPr lang="ru-RU" sz="900" b="1" dirty="0"/>
        </a:p>
      </dgm:t>
    </dgm:pt>
    <dgm:pt modelId="{5E83135B-28D1-41C1-AAFD-2633C68A375D}" type="parTrans" cxnId="{B27BE903-4D45-409F-8472-D70F8B1005EC}">
      <dgm:prSet/>
      <dgm:spPr/>
      <dgm:t>
        <a:bodyPr/>
        <a:lstStyle/>
        <a:p>
          <a:endParaRPr lang="ru-RU" sz="900" b="1"/>
        </a:p>
      </dgm:t>
    </dgm:pt>
    <dgm:pt modelId="{492A4C10-A7FC-4394-86CB-EF5D953E6733}" type="sibTrans" cxnId="{B27BE903-4D45-409F-8472-D70F8B1005EC}">
      <dgm:prSet/>
      <dgm:spPr/>
      <dgm:t>
        <a:bodyPr/>
        <a:lstStyle/>
        <a:p>
          <a:endParaRPr lang="ru-RU" sz="900" b="1"/>
        </a:p>
      </dgm:t>
    </dgm:pt>
    <dgm:pt modelId="{37CF0A73-60F1-4C83-8D74-85F24FB8A8FC}">
      <dgm:prSet custT="1"/>
      <dgm:spPr/>
      <dgm:t>
        <a:bodyPr/>
        <a:lstStyle/>
        <a:p>
          <a:r>
            <a:rPr lang="ru-RU" sz="900" b="1" dirty="0" smtClean="0"/>
            <a:t>Логистика</a:t>
          </a:r>
        </a:p>
        <a:p>
          <a:r>
            <a:rPr lang="ru-RU" sz="900" b="1" dirty="0" smtClean="0"/>
            <a:t>  </a:t>
          </a:r>
        </a:p>
        <a:p>
          <a:r>
            <a:rPr lang="ru-RU" sz="900" b="1" dirty="0" smtClean="0"/>
            <a:t>2 балла</a:t>
          </a:r>
          <a:endParaRPr lang="ru-RU" sz="900" b="1" dirty="0"/>
        </a:p>
      </dgm:t>
    </dgm:pt>
    <dgm:pt modelId="{BFAE920D-268B-4982-BC91-35C9B3163156}" type="parTrans" cxnId="{B64291F0-16B4-490C-BC9A-91F5933C12BC}">
      <dgm:prSet/>
      <dgm:spPr/>
      <dgm:t>
        <a:bodyPr/>
        <a:lstStyle/>
        <a:p>
          <a:endParaRPr lang="ru-RU" sz="900" b="1"/>
        </a:p>
      </dgm:t>
    </dgm:pt>
    <dgm:pt modelId="{00540513-880A-4266-B1A8-FC6AFB46A49F}" type="sibTrans" cxnId="{B64291F0-16B4-490C-BC9A-91F5933C12BC}">
      <dgm:prSet/>
      <dgm:spPr/>
      <dgm:t>
        <a:bodyPr/>
        <a:lstStyle/>
        <a:p>
          <a:endParaRPr lang="ru-RU" sz="900" b="1"/>
        </a:p>
      </dgm:t>
    </dgm:pt>
    <dgm:pt modelId="{E5680364-D760-4CDA-A3C3-C0DBFE174549}">
      <dgm:prSet custT="1"/>
      <dgm:spPr/>
      <dgm:t>
        <a:bodyPr/>
        <a:lstStyle/>
        <a:p>
          <a:r>
            <a:rPr lang="ru-RU" sz="900" b="1" dirty="0" smtClean="0"/>
            <a:t>Продажи/</a:t>
          </a:r>
        </a:p>
        <a:p>
          <a:r>
            <a:rPr lang="ru-RU" sz="900" b="1" dirty="0" smtClean="0"/>
            <a:t>сервис </a:t>
          </a:r>
        </a:p>
        <a:p>
          <a:r>
            <a:rPr lang="ru-RU" sz="900" b="1" dirty="0" smtClean="0"/>
            <a:t>10 баллов</a:t>
          </a:r>
          <a:endParaRPr lang="ru-RU" sz="900" b="1" dirty="0"/>
        </a:p>
      </dgm:t>
    </dgm:pt>
    <dgm:pt modelId="{05B34303-D640-4232-9B95-D9CAFB5C71B6}" type="parTrans" cxnId="{9EE520BD-90A4-4F68-A34C-559E5505A9FB}">
      <dgm:prSet/>
      <dgm:spPr/>
      <dgm:t>
        <a:bodyPr/>
        <a:lstStyle/>
        <a:p>
          <a:endParaRPr lang="ru-RU" sz="900" b="1"/>
        </a:p>
      </dgm:t>
    </dgm:pt>
    <dgm:pt modelId="{03EDDC7F-8076-42DC-93A8-4B62CB7735C8}" type="sibTrans" cxnId="{9EE520BD-90A4-4F68-A34C-559E5505A9FB}">
      <dgm:prSet/>
      <dgm:spPr/>
      <dgm:t>
        <a:bodyPr/>
        <a:lstStyle/>
        <a:p>
          <a:endParaRPr lang="ru-RU" sz="900" b="1"/>
        </a:p>
      </dgm:t>
    </dgm:pt>
    <dgm:pt modelId="{0F2049F4-0081-4604-BB97-9BE67623DDDB}" type="pres">
      <dgm:prSet presAssocID="{6B3A66E1-BBB8-439D-8C9F-0739BF0F4EDD}" presName="Name0" presStyleCnt="0">
        <dgm:presLayoutVars>
          <dgm:dir/>
          <dgm:resizeHandles val="exact"/>
        </dgm:presLayoutVars>
      </dgm:prSet>
      <dgm:spPr/>
    </dgm:pt>
    <dgm:pt modelId="{58E9EF71-AAC2-4C5E-B4F8-BBC0E1DD6EEE}" type="pres">
      <dgm:prSet presAssocID="{AF00A77E-9811-4360-B904-A3D0B24C19C8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E6DB6-3F20-4ACA-BE67-91381BC880B7}" type="pres">
      <dgm:prSet presAssocID="{4676F87E-60FA-44F6-939F-2C3BD8FB3B36}" presName="parSpace" presStyleCnt="0"/>
      <dgm:spPr/>
    </dgm:pt>
    <dgm:pt modelId="{A8A0ACD2-5B54-447C-9CA8-4A18C677D8BD}" type="pres">
      <dgm:prSet presAssocID="{4443D8A9-9300-4A2B-8BC2-673A6A128EF9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CE9C18-71F7-4946-B508-BD51F9A0F63D}" type="pres">
      <dgm:prSet presAssocID="{A1E4BC75-39F7-42FF-9744-BCFFF1610D53}" presName="parSpace" presStyleCnt="0"/>
      <dgm:spPr/>
    </dgm:pt>
    <dgm:pt modelId="{CB1DFF60-582E-4853-84B5-8481209675F8}" type="pres">
      <dgm:prSet presAssocID="{4C4835F8-D3AF-4C06-BC13-05197DF9EBB6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9C1AC4-7CB7-4D2A-A2B6-A668E3BBA65B}" type="pres">
      <dgm:prSet presAssocID="{7B208BCE-3047-469C-819E-737191086806}" presName="parSpace" presStyleCnt="0"/>
      <dgm:spPr/>
    </dgm:pt>
    <dgm:pt modelId="{8695B872-11A9-48F5-87BC-4B1820C646E3}" type="pres">
      <dgm:prSet presAssocID="{9411670F-5E67-4745-8248-DB71A97BF630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B835FE-7C6E-4A33-807E-5065F2420804}" type="pres">
      <dgm:prSet presAssocID="{492A4C10-A7FC-4394-86CB-EF5D953E6733}" presName="parSpace" presStyleCnt="0"/>
      <dgm:spPr/>
    </dgm:pt>
    <dgm:pt modelId="{0FE159F8-D31C-4995-AF87-A709EBE75EE4}" type="pres">
      <dgm:prSet presAssocID="{37CF0A73-60F1-4C83-8D74-85F24FB8A8FC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B152D9-3196-48B5-9B09-4F886F0C6D0B}" type="pres">
      <dgm:prSet presAssocID="{00540513-880A-4266-B1A8-FC6AFB46A49F}" presName="parSpace" presStyleCnt="0"/>
      <dgm:spPr/>
    </dgm:pt>
    <dgm:pt modelId="{81E692E4-2148-4908-89D2-528003F0F671}" type="pres">
      <dgm:prSet presAssocID="{E5680364-D760-4CDA-A3C3-C0DBFE174549}" presName="parTxOnly" presStyleLbl="node1" presStyleIdx="5" presStyleCnt="6" custLinFactNeighborX="25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A21DC9-2BB0-4897-9C33-78984C6F10D6}" srcId="{6B3A66E1-BBB8-439D-8C9F-0739BF0F4EDD}" destId="{4443D8A9-9300-4A2B-8BC2-673A6A128EF9}" srcOrd="1" destOrd="0" parTransId="{D586F86D-BABC-4CF0-8A76-573236A3D05B}" sibTransId="{A1E4BC75-39F7-42FF-9744-BCFFF1610D53}"/>
    <dgm:cxn modelId="{67D73CD8-F304-4C91-B354-6219C705967C}" srcId="{6B3A66E1-BBB8-439D-8C9F-0739BF0F4EDD}" destId="{4C4835F8-D3AF-4C06-BC13-05197DF9EBB6}" srcOrd="2" destOrd="0" parTransId="{08E00B44-6054-4777-9904-12F5F557870B}" sibTransId="{7B208BCE-3047-469C-819E-737191086806}"/>
    <dgm:cxn modelId="{6631533B-B2E1-444C-8AFE-47449E5F2388}" type="presOf" srcId="{4443D8A9-9300-4A2B-8BC2-673A6A128EF9}" destId="{A8A0ACD2-5B54-447C-9CA8-4A18C677D8BD}" srcOrd="0" destOrd="0" presId="urn:microsoft.com/office/officeart/2005/8/layout/hChevron3"/>
    <dgm:cxn modelId="{B64291F0-16B4-490C-BC9A-91F5933C12BC}" srcId="{6B3A66E1-BBB8-439D-8C9F-0739BF0F4EDD}" destId="{37CF0A73-60F1-4C83-8D74-85F24FB8A8FC}" srcOrd="4" destOrd="0" parTransId="{BFAE920D-268B-4982-BC91-35C9B3163156}" sibTransId="{00540513-880A-4266-B1A8-FC6AFB46A49F}"/>
    <dgm:cxn modelId="{910A3D02-8347-424B-8A04-07316624AC19}" type="presOf" srcId="{E5680364-D760-4CDA-A3C3-C0DBFE174549}" destId="{81E692E4-2148-4908-89D2-528003F0F671}" srcOrd="0" destOrd="0" presId="urn:microsoft.com/office/officeart/2005/8/layout/hChevron3"/>
    <dgm:cxn modelId="{596AFCA3-177B-477D-B2AB-2B341BE890FC}" type="presOf" srcId="{AF00A77E-9811-4360-B904-A3D0B24C19C8}" destId="{58E9EF71-AAC2-4C5E-B4F8-BBC0E1DD6EEE}" srcOrd="0" destOrd="0" presId="urn:microsoft.com/office/officeart/2005/8/layout/hChevron3"/>
    <dgm:cxn modelId="{5BC9CD5D-70D7-4B71-B690-64366E28B66E}" type="presOf" srcId="{4C4835F8-D3AF-4C06-BC13-05197DF9EBB6}" destId="{CB1DFF60-582E-4853-84B5-8481209675F8}" srcOrd="0" destOrd="0" presId="urn:microsoft.com/office/officeart/2005/8/layout/hChevron3"/>
    <dgm:cxn modelId="{CDF6BC42-C49C-470E-91B9-2EACC693CB39}" type="presOf" srcId="{6B3A66E1-BBB8-439D-8C9F-0739BF0F4EDD}" destId="{0F2049F4-0081-4604-BB97-9BE67623DDDB}" srcOrd="0" destOrd="0" presId="urn:microsoft.com/office/officeart/2005/8/layout/hChevron3"/>
    <dgm:cxn modelId="{B27BE903-4D45-409F-8472-D70F8B1005EC}" srcId="{6B3A66E1-BBB8-439D-8C9F-0739BF0F4EDD}" destId="{9411670F-5E67-4745-8248-DB71A97BF630}" srcOrd="3" destOrd="0" parTransId="{5E83135B-28D1-41C1-AAFD-2633C68A375D}" sibTransId="{492A4C10-A7FC-4394-86CB-EF5D953E6733}"/>
    <dgm:cxn modelId="{43C09F46-7C5D-44A4-90E3-C1AE533FFFE3}" type="presOf" srcId="{9411670F-5E67-4745-8248-DB71A97BF630}" destId="{8695B872-11A9-48F5-87BC-4B1820C646E3}" srcOrd="0" destOrd="0" presId="urn:microsoft.com/office/officeart/2005/8/layout/hChevron3"/>
    <dgm:cxn modelId="{5BD3868E-2130-4E6D-87D1-CF28A0725809}" srcId="{6B3A66E1-BBB8-439D-8C9F-0739BF0F4EDD}" destId="{AF00A77E-9811-4360-B904-A3D0B24C19C8}" srcOrd="0" destOrd="0" parTransId="{D5CC7B69-010D-4CF4-BE6E-9F57746C90EE}" sibTransId="{4676F87E-60FA-44F6-939F-2C3BD8FB3B36}"/>
    <dgm:cxn modelId="{9EE520BD-90A4-4F68-A34C-559E5505A9FB}" srcId="{6B3A66E1-BBB8-439D-8C9F-0739BF0F4EDD}" destId="{E5680364-D760-4CDA-A3C3-C0DBFE174549}" srcOrd="5" destOrd="0" parTransId="{05B34303-D640-4232-9B95-D9CAFB5C71B6}" sibTransId="{03EDDC7F-8076-42DC-93A8-4B62CB7735C8}"/>
    <dgm:cxn modelId="{72282532-6A8E-47AD-9A23-BE22E70652F7}" type="presOf" srcId="{37CF0A73-60F1-4C83-8D74-85F24FB8A8FC}" destId="{0FE159F8-D31C-4995-AF87-A709EBE75EE4}" srcOrd="0" destOrd="0" presId="urn:microsoft.com/office/officeart/2005/8/layout/hChevron3"/>
    <dgm:cxn modelId="{5D84F367-0359-45D9-9AD2-4ADFA636EAFA}" type="presParOf" srcId="{0F2049F4-0081-4604-BB97-9BE67623DDDB}" destId="{58E9EF71-AAC2-4C5E-B4F8-BBC0E1DD6EEE}" srcOrd="0" destOrd="0" presId="urn:microsoft.com/office/officeart/2005/8/layout/hChevron3"/>
    <dgm:cxn modelId="{669E4CB1-E6C3-4FB5-B00A-82B1490B45CA}" type="presParOf" srcId="{0F2049F4-0081-4604-BB97-9BE67623DDDB}" destId="{2BBE6DB6-3F20-4ACA-BE67-91381BC880B7}" srcOrd="1" destOrd="0" presId="urn:microsoft.com/office/officeart/2005/8/layout/hChevron3"/>
    <dgm:cxn modelId="{19660F8E-5612-4B35-A2A2-85829E483508}" type="presParOf" srcId="{0F2049F4-0081-4604-BB97-9BE67623DDDB}" destId="{A8A0ACD2-5B54-447C-9CA8-4A18C677D8BD}" srcOrd="2" destOrd="0" presId="urn:microsoft.com/office/officeart/2005/8/layout/hChevron3"/>
    <dgm:cxn modelId="{1A7BF94D-8A1A-4DB6-8630-928B6B327BDB}" type="presParOf" srcId="{0F2049F4-0081-4604-BB97-9BE67623DDDB}" destId="{C9CE9C18-71F7-4946-B508-BD51F9A0F63D}" srcOrd="3" destOrd="0" presId="urn:microsoft.com/office/officeart/2005/8/layout/hChevron3"/>
    <dgm:cxn modelId="{67F1CBEF-6CE2-4B13-BCEF-53E254CEC644}" type="presParOf" srcId="{0F2049F4-0081-4604-BB97-9BE67623DDDB}" destId="{CB1DFF60-582E-4853-84B5-8481209675F8}" srcOrd="4" destOrd="0" presId="urn:microsoft.com/office/officeart/2005/8/layout/hChevron3"/>
    <dgm:cxn modelId="{04D9DCB4-8374-4AEB-A76A-0DD34093617B}" type="presParOf" srcId="{0F2049F4-0081-4604-BB97-9BE67623DDDB}" destId="{BE9C1AC4-7CB7-4D2A-A2B6-A668E3BBA65B}" srcOrd="5" destOrd="0" presId="urn:microsoft.com/office/officeart/2005/8/layout/hChevron3"/>
    <dgm:cxn modelId="{160C121C-1B8A-4BC7-BB7E-6CBDD3164A06}" type="presParOf" srcId="{0F2049F4-0081-4604-BB97-9BE67623DDDB}" destId="{8695B872-11A9-48F5-87BC-4B1820C646E3}" srcOrd="6" destOrd="0" presId="urn:microsoft.com/office/officeart/2005/8/layout/hChevron3"/>
    <dgm:cxn modelId="{1AB3958D-3E76-4E23-A5FD-501B6076FBF5}" type="presParOf" srcId="{0F2049F4-0081-4604-BB97-9BE67623DDDB}" destId="{BFB835FE-7C6E-4A33-807E-5065F2420804}" srcOrd="7" destOrd="0" presId="urn:microsoft.com/office/officeart/2005/8/layout/hChevron3"/>
    <dgm:cxn modelId="{D958D299-BA01-4B1C-9EA5-08D2EF2158C5}" type="presParOf" srcId="{0F2049F4-0081-4604-BB97-9BE67623DDDB}" destId="{0FE159F8-D31C-4995-AF87-A709EBE75EE4}" srcOrd="8" destOrd="0" presId="urn:microsoft.com/office/officeart/2005/8/layout/hChevron3"/>
    <dgm:cxn modelId="{27BA2C0B-5EBF-45F4-B088-3D1D53C56C4C}" type="presParOf" srcId="{0F2049F4-0081-4604-BB97-9BE67623DDDB}" destId="{50B152D9-3196-48B5-9B09-4F886F0C6D0B}" srcOrd="9" destOrd="0" presId="urn:microsoft.com/office/officeart/2005/8/layout/hChevron3"/>
    <dgm:cxn modelId="{DC16EC38-FAA9-459F-9327-FE5C091F0C51}" type="presParOf" srcId="{0F2049F4-0081-4604-BB97-9BE67623DDDB}" destId="{81E692E4-2148-4908-89D2-528003F0F671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7E75C-6D70-4C37-A430-DB2CF38E8AD2}">
      <dsp:nvSpPr>
        <dsp:cNvPr id="0" name=""/>
        <dsp:cNvSpPr/>
      </dsp:nvSpPr>
      <dsp:spPr>
        <a:xfrm>
          <a:off x="2250892" y="-52121"/>
          <a:ext cx="2090998" cy="11114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Целеполагание, стратегия, бизнес-модель</a:t>
          </a:r>
          <a:endParaRPr lang="ru-RU" sz="1800" kern="1200" dirty="0"/>
        </a:p>
      </dsp:txBody>
      <dsp:txXfrm>
        <a:off x="2305147" y="2134"/>
        <a:ext cx="1982488" cy="1002916"/>
      </dsp:txXfrm>
    </dsp:sp>
    <dsp:sp modelId="{FF4FB33A-8C06-496F-ACBD-5B18FCBDEC12}">
      <dsp:nvSpPr>
        <dsp:cNvPr id="0" name=""/>
        <dsp:cNvSpPr/>
      </dsp:nvSpPr>
      <dsp:spPr>
        <a:xfrm>
          <a:off x="1419414" y="503591"/>
          <a:ext cx="3753954" cy="3753954"/>
        </a:xfrm>
        <a:custGeom>
          <a:avLst/>
          <a:gdLst/>
          <a:ahLst/>
          <a:cxnLst/>
          <a:rect l="0" t="0" r="0" b="0"/>
          <a:pathLst>
            <a:path>
              <a:moveTo>
                <a:pt x="2927594" y="321584"/>
              </a:moveTo>
              <a:arcTo wR="1876977" hR="1876977" stAng="18242263" swAng="111234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2BD3B0-2C5B-4D2E-A3F7-74805A1D38B6}">
      <dsp:nvSpPr>
        <dsp:cNvPr id="0" name=""/>
        <dsp:cNvSpPr/>
      </dsp:nvSpPr>
      <dsp:spPr>
        <a:xfrm>
          <a:off x="4036004" y="1244837"/>
          <a:ext cx="2090998" cy="11114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Организационная структура и процессы</a:t>
          </a:r>
          <a:endParaRPr lang="ru-RU" sz="1800" kern="1200" dirty="0"/>
        </a:p>
      </dsp:txBody>
      <dsp:txXfrm>
        <a:off x="4090259" y="1299092"/>
        <a:ext cx="1982488" cy="1002916"/>
      </dsp:txXfrm>
    </dsp:sp>
    <dsp:sp modelId="{AEEBF25B-83B0-4001-AE49-C07B4B525F88}">
      <dsp:nvSpPr>
        <dsp:cNvPr id="0" name=""/>
        <dsp:cNvSpPr/>
      </dsp:nvSpPr>
      <dsp:spPr>
        <a:xfrm>
          <a:off x="1419402" y="455975"/>
          <a:ext cx="3753954" cy="3753954"/>
        </a:xfrm>
        <a:custGeom>
          <a:avLst/>
          <a:gdLst/>
          <a:ahLst/>
          <a:cxnLst/>
          <a:rect l="0" t="0" r="0" b="0"/>
          <a:pathLst>
            <a:path>
              <a:moveTo>
                <a:pt x="3753713" y="1907097"/>
              </a:moveTo>
              <a:arcTo wR="1876977" hR="1876977" stAng="55168" swAng="122917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DE8C51-D437-4775-A98E-D6C2A77E2FDD}">
      <dsp:nvSpPr>
        <dsp:cNvPr id="0" name=""/>
        <dsp:cNvSpPr/>
      </dsp:nvSpPr>
      <dsp:spPr>
        <a:xfrm>
          <a:off x="3672402" y="3024329"/>
          <a:ext cx="2090998" cy="11114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Ресурсы</a:t>
          </a:r>
          <a:endParaRPr lang="ru-RU" sz="1800" kern="1200" dirty="0"/>
        </a:p>
      </dsp:txBody>
      <dsp:txXfrm>
        <a:off x="3726657" y="3078584"/>
        <a:ext cx="1982488" cy="1002916"/>
      </dsp:txXfrm>
    </dsp:sp>
    <dsp:sp modelId="{7182C01A-01EB-4628-B232-4F3A56C88656}">
      <dsp:nvSpPr>
        <dsp:cNvPr id="0" name=""/>
        <dsp:cNvSpPr/>
      </dsp:nvSpPr>
      <dsp:spPr>
        <a:xfrm>
          <a:off x="1461950" y="471365"/>
          <a:ext cx="3753954" cy="3753954"/>
        </a:xfrm>
        <a:custGeom>
          <a:avLst/>
          <a:gdLst/>
          <a:ahLst/>
          <a:cxnLst/>
          <a:rect l="0" t="0" r="0" b="0"/>
          <a:pathLst>
            <a:path>
              <a:moveTo>
                <a:pt x="2438943" y="3667853"/>
              </a:moveTo>
              <a:arcTo wR="1876977" hR="1876977" stAng="4354708" swAng="209056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654C9-1D13-44DB-88B3-4E0C03CBCFA1}">
      <dsp:nvSpPr>
        <dsp:cNvPr id="0" name=""/>
        <dsp:cNvSpPr/>
      </dsp:nvSpPr>
      <dsp:spPr>
        <a:xfrm>
          <a:off x="864094" y="3024332"/>
          <a:ext cx="2090998" cy="11114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Продукт</a:t>
          </a:r>
          <a:endParaRPr lang="ru-RU" sz="1800" kern="1200" dirty="0"/>
        </a:p>
      </dsp:txBody>
      <dsp:txXfrm>
        <a:off x="918349" y="3078587"/>
        <a:ext cx="1982488" cy="1002916"/>
      </dsp:txXfrm>
    </dsp:sp>
    <dsp:sp modelId="{380313D8-0094-48E8-BF2A-B43CD9A1F6CA}">
      <dsp:nvSpPr>
        <dsp:cNvPr id="0" name=""/>
        <dsp:cNvSpPr/>
      </dsp:nvSpPr>
      <dsp:spPr>
        <a:xfrm>
          <a:off x="1416839" y="382921"/>
          <a:ext cx="3753954" cy="3753954"/>
        </a:xfrm>
        <a:custGeom>
          <a:avLst/>
          <a:gdLst/>
          <a:ahLst/>
          <a:cxnLst/>
          <a:rect l="0" t="0" r="0" b="0"/>
          <a:pathLst>
            <a:path>
              <a:moveTo>
                <a:pt x="159947" y="2635167"/>
              </a:moveTo>
              <a:arcTo wR="1876977" hR="1876977" stAng="9370508" swAng="123307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2496E-9350-477C-89DD-86EE425C279D}">
      <dsp:nvSpPr>
        <dsp:cNvPr id="0" name=""/>
        <dsp:cNvSpPr/>
      </dsp:nvSpPr>
      <dsp:spPr>
        <a:xfrm>
          <a:off x="476996" y="1240837"/>
          <a:ext cx="2068567" cy="11194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Люди</a:t>
          </a:r>
          <a:endParaRPr lang="ru-RU" sz="1800" kern="1200" dirty="0"/>
        </a:p>
      </dsp:txBody>
      <dsp:txXfrm>
        <a:off x="531642" y="1295483"/>
        <a:ext cx="1959275" cy="1010133"/>
      </dsp:txXfrm>
    </dsp:sp>
    <dsp:sp modelId="{E2AF51DB-DAC3-4A7F-93E6-80B822B7B28F}">
      <dsp:nvSpPr>
        <dsp:cNvPr id="0" name=""/>
        <dsp:cNvSpPr/>
      </dsp:nvSpPr>
      <dsp:spPr>
        <a:xfrm>
          <a:off x="1419414" y="503591"/>
          <a:ext cx="3753954" cy="3753954"/>
        </a:xfrm>
        <a:custGeom>
          <a:avLst/>
          <a:gdLst/>
          <a:ahLst/>
          <a:cxnLst/>
          <a:rect l="0" t="0" r="0" b="0"/>
          <a:pathLst>
            <a:path>
              <a:moveTo>
                <a:pt x="389373" y="732390"/>
              </a:moveTo>
              <a:arcTo wR="1876977" hR="1876977" stAng="13054516" swAng="110331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CA6BC-C4B6-4757-B126-54AFBFCDCE05}">
      <dsp:nvSpPr>
        <dsp:cNvPr id="0" name=""/>
        <dsp:cNvSpPr/>
      </dsp:nvSpPr>
      <dsp:spPr>
        <a:xfrm rot="5400000">
          <a:off x="5009946" y="-1530000"/>
          <a:ext cx="2123536" cy="571455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Наличие формализованной стратегии компании. Наличие постоянно работающих процедур стратегического планирования </a:t>
          </a:r>
          <a:r>
            <a:rPr lang="ru-RU" sz="1500" i="1" kern="1200" dirty="0" smtClean="0"/>
            <a:t>(процедур стратегического прогнозирования, оценки конкурентного окружения, оценки эффективности бизнес-модели, разработки сценариев развития) -</a:t>
          </a:r>
          <a:r>
            <a:rPr lang="ru-RU" sz="1500" b="1" kern="1200" dirty="0" smtClean="0"/>
            <a:t>15 баллов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Наличие процедур инициации и защиты стратегических инвестиционных проектов –   </a:t>
          </a:r>
          <a:r>
            <a:rPr lang="ru-RU" sz="1500" b="1" kern="1200" dirty="0" smtClean="0"/>
            <a:t>10 баллов</a:t>
          </a:r>
          <a:endParaRPr lang="ru-RU" sz="1500" b="1" kern="1200" dirty="0"/>
        </a:p>
      </dsp:txBody>
      <dsp:txXfrm rot="-5400000">
        <a:off x="3214437" y="369171"/>
        <a:ext cx="5610892" cy="1916212"/>
      </dsp:txXfrm>
    </dsp:sp>
    <dsp:sp modelId="{803FD146-C397-4AD0-849E-F067FE381E1B}">
      <dsp:nvSpPr>
        <dsp:cNvPr id="0" name=""/>
        <dsp:cNvSpPr/>
      </dsp:nvSpPr>
      <dsp:spPr>
        <a:xfrm>
          <a:off x="0" y="63613"/>
          <a:ext cx="3214437" cy="265442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smtClean="0"/>
            <a:t>Целеполагание, стратегия, </a:t>
          </a:r>
          <a:br>
            <a:rPr lang="ru-RU" sz="2700" b="1" kern="1200" smtClean="0"/>
          </a:br>
          <a:r>
            <a:rPr lang="ru-RU" sz="2700" b="1" kern="1200" smtClean="0"/>
            <a:t>бизнес-модель</a:t>
          </a:r>
          <a:endParaRPr lang="ru-RU" sz="2700" kern="1200" dirty="0"/>
        </a:p>
      </dsp:txBody>
      <dsp:txXfrm>
        <a:off x="129578" y="193191"/>
        <a:ext cx="2955281" cy="2395264"/>
      </dsp:txXfrm>
    </dsp:sp>
    <dsp:sp modelId="{ED9788BE-32FC-4B69-B691-87B38321C553}">
      <dsp:nvSpPr>
        <dsp:cNvPr id="0" name=""/>
        <dsp:cNvSpPr/>
      </dsp:nvSpPr>
      <dsp:spPr>
        <a:xfrm rot="5400000">
          <a:off x="5009946" y="1257140"/>
          <a:ext cx="2123536" cy="571455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Наличие постоянно действующих органов управления, утверждающих стратегические проекты/</a:t>
          </a:r>
          <a:r>
            <a:rPr lang="ru-RU" sz="1500" kern="1200" dirty="0" err="1" smtClean="0"/>
            <a:t>инвестпроекты</a:t>
          </a:r>
          <a:r>
            <a:rPr lang="ru-RU" sz="1500" kern="1200" dirty="0" smtClean="0"/>
            <a:t> и рассматривающие ход их исполнения – </a:t>
          </a:r>
          <a:r>
            <a:rPr lang="ru-RU" sz="1500" b="1" kern="1200" dirty="0" smtClean="0"/>
            <a:t>5 баллов</a:t>
          </a:r>
          <a:r>
            <a:rPr lang="ru-RU" sz="1500" kern="1200" dirty="0" smtClean="0"/>
            <a:t>	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/>
            <a:t>Наличие описанных бизнес-процессов и регламентов изменения/ внедрения новых бизнес-процессов– </a:t>
          </a:r>
          <a:r>
            <a:rPr lang="ru-RU" sz="1500" b="1" kern="1200" smtClean="0"/>
            <a:t>5 баллов</a:t>
          </a:r>
          <a:r>
            <a:rPr lang="ru-RU" sz="1500" kern="1200" smtClean="0"/>
            <a:t>		</a:t>
          </a:r>
          <a:endParaRPr lang="ru-RU" sz="1500" kern="1200" dirty="0" smtClean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/>
            <a:t>Наличие системы KPI для менеджмента– </a:t>
          </a:r>
          <a:r>
            <a:rPr lang="ru-RU" sz="1500" b="1" kern="1200" smtClean="0"/>
            <a:t>5 баллов</a:t>
          </a:r>
          <a:endParaRPr lang="ru-RU" sz="1500" b="1" kern="1200" dirty="0" smtClean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/>
            <a:t>Наличие системы Управления рисками– </a:t>
          </a:r>
          <a:r>
            <a:rPr lang="ru-RU" sz="1500" b="1" kern="1200" smtClean="0"/>
            <a:t>5 баллов</a:t>
          </a:r>
          <a:endParaRPr lang="ru-RU" sz="1500" b="1" kern="1200" dirty="0" smtClean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Наличие центров управления изменениями– </a:t>
          </a:r>
          <a:r>
            <a:rPr lang="ru-RU" sz="1500" b="1" kern="1200" dirty="0" smtClean="0"/>
            <a:t>5 баллов	</a:t>
          </a:r>
          <a:endParaRPr lang="ru-RU" sz="1500" b="1" kern="1200" dirty="0"/>
        </a:p>
      </dsp:txBody>
      <dsp:txXfrm rot="-5400000">
        <a:off x="3214437" y="3156311"/>
        <a:ext cx="5610892" cy="1916212"/>
      </dsp:txXfrm>
    </dsp:sp>
    <dsp:sp modelId="{89146077-0FF8-416D-B412-56892A53FDDB}">
      <dsp:nvSpPr>
        <dsp:cNvPr id="0" name=""/>
        <dsp:cNvSpPr/>
      </dsp:nvSpPr>
      <dsp:spPr>
        <a:xfrm>
          <a:off x="0" y="2787207"/>
          <a:ext cx="3214437" cy="265442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smtClean="0"/>
            <a:t>Организационная структура</a:t>
          </a:r>
          <a:r>
            <a:rPr lang="ru-RU" sz="2700" kern="1200" smtClean="0"/>
            <a:t> </a:t>
          </a:r>
          <a:r>
            <a:rPr lang="ru-RU" sz="2700" b="1" kern="1200" smtClean="0"/>
            <a:t>и процессы</a:t>
          </a:r>
          <a:endParaRPr lang="ru-RU" sz="2700" kern="1200" dirty="0"/>
        </a:p>
      </dsp:txBody>
      <dsp:txXfrm>
        <a:off x="129578" y="2916785"/>
        <a:ext cx="2955281" cy="23952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CA6BC-C4B6-4757-B126-54AFBFCDCE05}">
      <dsp:nvSpPr>
        <dsp:cNvPr id="0" name=""/>
        <dsp:cNvSpPr/>
      </dsp:nvSpPr>
      <dsp:spPr>
        <a:xfrm rot="5400000">
          <a:off x="5009946" y="-1530000"/>
          <a:ext cx="2123536" cy="571455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Наличие формализованной стратегии компании. Наличие постоянно работающих процедур стратегического планирования </a:t>
          </a:r>
          <a:r>
            <a:rPr lang="ru-RU" sz="1200" i="1" kern="1200" dirty="0" smtClean="0"/>
            <a:t>(на постоянной основе работает группа стратегического планирования) -</a:t>
          </a:r>
          <a:r>
            <a:rPr lang="ru-RU" sz="1200" b="1" kern="1200" dirty="0" smtClean="0"/>
            <a:t>15 баллов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Наличие процедур инициации и защиты стратегических инвестиционных проектов  (регламентирована процедура по рассмотрению инициатив ведущих менеджеров  ) –   </a:t>
          </a:r>
          <a:r>
            <a:rPr lang="ru-RU" sz="1200" b="1" kern="1200" dirty="0" smtClean="0"/>
            <a:t>10 баллов</a:t>
          </a:r>
          <a:endParaRPr lang="ru-RU" sz="1200" b="1" kern="1200" dirty="0"/>
        </a:p>
      </dsp:txBody>
      <dsp:txXfrm rot="-5400000">
        <a:off x="3214437" y="369171"/>
        <a:ext cx="5610892" cy="1916212"/>
      </dsp:txXfrm>
    </dsp:sp>
    <dsp:sp modelId="{803FD146-C397-4AD0-849E-F067FE381E1B}">
      <dsp:nvSpPr>
        <dsp:cNvPr id="0" name=""/>
        <dsp:cNvSpPr/>
      </dsp:nvSpPr>
      <dsp:spPr>
        <a:xfrm>
          <a:off x="0" y="63613"/>
          <a:ext cx="3214437" cy="265442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smtClean="0"/>
            <a:t>Целеполагание, стратегия, </a:t>
          </a:r>
          <a:br>
            <a:rPr lang="ru-RU" sz="2700" b="1" kern="1200" smtClean="0"/>
          </a:br>
          <a:r>
            <a:rPr lang="ru-RU" sz="2700" b="1" kern="1200" smtClean="0"/>
            <a:t>бизнес-модель</a:t>
          </a:r>
          <a:endParaRPr lang="ru-RU" sz="2700" kern="1200" dirty="0"/>
        </a:p>
      </dsp:txBody>
      <dsp:txXfrm>
        <a:off x="129578" y="193191"/>
        <a:ext cx="2955281" cy="2395264"/>
      </dsp:txXfrm>
    </dsp:sp>
    <dsp:sp modelId="{ED9788BE-32FC-4B69-B691-87B38321C553}">
      <dsp:nvSpPr>
        <dsp:cNvPr id="0" name=""/>
        <dsp:cNvSpPr/>
      </dsp:nvSpPr>
      <dsp:spPr>
        <a:xfrm rot="5400000">
          <a:off x="5009946" y="1257140"/>
          <a:ext cx="2123536" cy="571455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Наличие постоянно действующих органов управления, утверждающих стратегические проекты/</a:t>
          </a:r>
          <a:r>
            <a:rPr lang="ru-RU" sz="1200" kern="1200" dirty="0" err="1" smtClean="0"/>
            <a:t>инвестпроекты</a:t>
          </a:r>
          <a:r>
            <a:rPr lang="ru-RU" sz="1200" kern="1200" dirty="0" smtClean="0"/>
            <a:t> и рассматривающие ход их исполнения (Совет учредителей регулярно рассматривает инициативы ведущих менеджеров с последующей защитой) – </a:t>
          </a:r>
          <a:r>
            <a:rPr lang="ru-RU" sz="1200" b="1" kern="1200" dirty="0" smtClean="0"/>
            <a:t>5 баллов</a:t>
          </a:r>
          <a:r>
            <a:rPr lang="ru-RU" sz="1200" kern="1200" dirty="0" smtClean="0"/>
            <a:t>	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Наличие описанных бизнес-процессов и регламентов изменения/ внедрения новых бизнес-процессов– </a:t>
          </a:r>
          <a:r>
            <a:rPr lang="ru-RU" sz="1200" b="1" kern="1200" dirty="0" smtClean="0"/>
            <a:t>0 баллов</a:t>
          </a:r>
          <a:r>
            <a:rPr lang="ru-RU" sz="1200" kern="1200" dirty="0" smtClean="0"/>
            <a:t>		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Наличие системы KPI для менеджмента (утверждена Советом учредителей)– </a:t>
          </a:r>
          <a:r>
            <a:rPr lang="ru-RU" sz="1200" b="1" kern="1200" dirty="0" smtClean="0"/>
            <a:t>5 баллов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Наличие системы Управления рисками– </a:t>
          </a:r>
          <a:r>
            <a:rPr lang="ru-RU" sz="1200" b="1" kern="1200" dirty="0" smtClean="0"/>
            <a:t>0 баллов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Наличие центров управления изменениями (Совет учредителей)– </a:t>
          </a:r>
          <a:r>
            <a:rPr lang="ru-RU" sz="1200" b="1" kern="1200" dirty="0" smtClean="0"/>
            <a:t>5 баллов	</a:t>
          </a:r>
          <a:endParaRPr lang="ru-RU" sz="1200" b="1" kern="1200" dirty="0"/>
        </a:p>
      </dsp:txBody>
      <dsp:txXfrm rot="-5400000">
        <a:off x="3214437" y="3156311"/>
        <a:ext cx="5610892" cy="1916212"/>
      </dsp:txXfrm>
    </dsp:sp>
    <dsp:sp modelId="{89146077-0FF8-416D-B412-56892A53FDDB}">
      <dsp:nvSpPr>
        <dsp:cNvPr id="0" name=""/>
        <dsp:cNvSpPr/>
      </dsp:nvSpPr>
      <dsp:spPr>
        <a:xfrm>
          <a:off x="0" y="2787207"/>
          <a:ext cx="3214437" cy="265442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smtClean="0"/>
            <a:t>Организационная структура</a:t>
          </a:r>
          <a:r>
            <a:rPr lang="ru-RU" sz="2700" kern="1200" smtClean="0"/>
            <a:t> </a:t>
          </a:r>
          <a:r>
            <a:rPr lang="ru-RU" sz="2700" b="1" kern="1200" smtClean="0"/>
            <a:t>и процессы</a:t>
          </a:r>
          <a:endParaRPr lang="ru-RU" sz="2700" kern="1200" dirty="0"/>
        </a:p>
      </dsp:txBody>
      <dsp:txXfrm>
        <a:off x="129578" y="2916785"/>
        <a:ext cx="2955281" cy="23952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CA6BC-C4B6-4757-B126-54AFBFCDCE05}">
      <dsp:nvSpPr>
        <dsp:cNvPr id="0" name=""/>
        <dsp:cNvSpPr/>
      </dsp:nvSpPr>
      <dsp:spPr>
        <a:xfrm rot="5400000">
          <a:off x="5452656" y="-2107945"/>
          <a:ext cx="1727770" cy="594498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Наличие систем</a:t>
          </a:r>
          <a:r>
            <a:rPr lang="ru-RU" sz="1400" kern="1200" baseline="0" dirty="0" smtClean="0">
              <a:solidFill>
                <a:srgbClr val="C00000"/>
              </a:solidFill>
            </a:rPr>
            <a:t>ы</a:t>
          </a:r>
          <a:r>
            <a:rPr lang="ru-RU" sz="1400" kern="1200" dirty="0" smtClean="0">
              <a:solidFill>
                <a:srgbClr val="FF0000"/>
              </a:solidFill>
            </a:rPr>
            <a:t> </a:t>
          </a:r>
          <a:r>
            <a:rPr lang="ru-RU" sz="1400" kern="1200" dirty="0" smtClean="0"/>
            <a:t>внутренних коммуникаций, обеспечивающ</a:t>
          </a:r>
          <a:r>
            <a:rPr lang="ru-RU" sz="1400" kern="1200" dirty="0" smtClean="0">
              <a:solidFill>
                <a:schemeClr val="tx1"/>
              </a:solidFill>
            </a:rPr>
            <a:t>ей </a:t>
          </a:r>
          <a:r>
            <a:rPr lang="ru-RU" sz="1400" kern="1200" dirty="0" smtClean="0"/>
            <a:t>доведение стратегических целей до сотрудников компании – </a:t>
          </a:r>
          <a:r>
            <a:rPr lang="ru-RU" sz="1400" b="1" kern="1200" dirty="0" smtClean="0"/>
            <a:t>10 баллов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/>
            <a:t>Наличие системы мотивации персонала за участие в проектной работе  - </a:t>
          </a:r>
          <a:r>
            <a:rPr lang="ru-RU" sz="1400" b="1" kern="1200" smtClean="0"/>
            <a:t>5 баллов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Наличие системы </a:t>
          </a:r>
          <a:r>
            <a:rPr lang="ru-RU" sz="1400" kern="1200" dirty="0" err="1" smtClean="0"/>
            <a:t>профобучения</a:t>
          </a:r>
          <a:r>
            <a:rPr lang="ru-RU" sz="1400" kern="1200" dirty="0" smtClean="0"/>
            <a:t> и развития, адаптируемой под стратегические задачи компании – </a:t>
          </a:r>
          <a:r>
            <a:rPr lang="ru-RU" sz="1400" b="1" kern="1200" dirty="0" smtClean="0"/>
            <a:t>5 баллов</a:t>
          </a:r>
          <a:endParaRPr lang="ru-RU" sz="1400" b="1" kern="1200" dirty="0"/>
        </a:p>
      </dsp:txBody>
      <dsp:txXfrm rot="-5400000">
        <a:off x="3344052" y="85002"/>
        <a:ext cx="5860637" cy="1559084"/>
      </dsp:txXfrm>
    </dsp:sp>
    <dsp:sp modelId="{803FD146-C397-4AD0-849E-F067FE381E1B}">
      <dsp:nvSpPr>
        <dsp:cNvPr id="0" name=""/>
        <dsp:cNvSpPr/>
      </dsp:nvSpPr>
      <dsp:spPr>
        <a:xfrm>
          <a:off x="0" y="114800"/>
          <a:ext cx="3344051" cy="1602895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Люди</a:t>
          </a:r>
          <a:endParaRPr lang="ru-RU" sz="4000" kern="1200" dirty="0"/>
        </a:p>
      </dsp:txBody>
      <dsp:txXfrm>
        <a:off x="78247" y="193047"/>
        <a:ext cx="3187557" cy="1446401"/>
      </dsp:txXfrm>
    </dsp:sp>
    <dsp:sp modelId="{ED9788BE-32FC-4B69-B691-87B38321C553}">
      <dsp:nvSpPr>
        <dsp:cNvPr id="0" name=""/>
        <dsp:cNvSpPr/>
      </dsp:nvSpPr>
      <dsp:spPr>
        <a:xfrm rot="5400000">
          <a:off x="5452656" y="-272190"/>
          <a:ext cx="1727770" cy="594498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Наличие формализованных процессов продуктового планирования, разработки продукта, проведения продуктовых изменений – </a:t>
          </a:r>
          <a:r>
            <a:rPr lang="ru-RU" sz="1400" b="1" kern="1200" dirty="0" smtClean="0"/>
            <a:t>10 баллов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Наличие прямых каналов взаимодействия с потребителем и получения обратной связи от потребителя. Возможность </a:t>
          </a:r>
          <a:r>
            <a:rPr lang="ru-RU" sz="1400" kern="1200" dirty="0" err="1" smtClean="0"/>
            <a:t>кастомизации</a:t>
          </a:r>
          <a:r>
            <a:rPr lang="ru-RU" sz="1400" kern="1200" dirty="0" smtClean="0"/>
            <a:t>/ адаптации продукта под запросы конечного клиента – </a:t>
          </a:r>
          <a:r>
            <a:rPr lang="ru-RU" sz="1400" b="1" kern="1200" dirty="0" smtClean="0"/>
            <a:t>10 баллов</a:t>
          </a:r>
          <a:endParaRPr lang="ru-RU" sz="1400" b="1" kern="1200" dirty="0"/>
        </a:p>
      </dsp:txBody>
      <dsp:txXfrm rot="-5400000">
        <a:off x="3344052" y="1920757"/>
        <a:ext cx="5860637" cy="1559084"/>
      </dsp:txXfrm>
    </dsp:sp>
    <dsp:sp modelId="{89146077-0FF8-416D-B412-56892A53FDDB}">
      <dsp:nvSpPr>
        <dsp:cNvPr id="0" name=""/>
        <dsp:cNvSpPr/>
      </dsp:nvSpPr>
      <dsp:spPr>
        <a:xfrm>
          <a:off x="0" y="1898852"/>
          <a:ext cx="3344051" cy="1602895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/>
              </a:solidFill>
            </a:rPr>
            <a:t>Продукт</a:t>
          </a:r>
          <a:endParaRPr lang="ru-RU" sz="4000" kern="1200" dirty="0">
            <a:solidFill>
              <a:schemeClr val="tx1"/>
            </a:solidFill>
          </a:endParaRPr>
        </a:p>
      </dsp:txBody>
      <dsp:txXfrm>
        <a:off x="78247" y="1977099"/>
        <a:ext cx="3187557" cy="1446401"/>
      </dsp:txXfrm>
    </dsp:sp>
    <dsp:sp modelId="{E0FF53B8-FCC4-4941-A8C1-487DE3C652D2}">
      <dsp:nvSpPr>
        <dsp:cNvPr id="0" name=""/>
        <dsp:cNvSpPr/>
      </dsp:nvSpPr>
      <dsp:spPr>
        <a:xfrm rot="5400000">
          <a:off x="5452656" y="1563565"/>
          <a:ext cx="1727770" cy="594498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Возможность постоянного обновление технологий , используемых  при разработке и производстве. Наличие технологических партнерств с глобальными индустриальными игроками- </a:t>
          </a:r>
          <a:r>
            <a:rPr lang="ru-RU" sz="1400" b="1" kern="1200" dirty="0" smtClean="0"/>
            <a:t>10 баллов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Высокая доступность финансирования под реализацию новых проектов – </a:t>
          </a:r>
          <a:r>
            <a:rPr lang="ru-RU" sz="1400" b="1" kern="1200" dirty="0" smtClean="0"/>
            <a:t>10 баллов</a:t>
          </a:r>
          <a:endParaRPr lang="ru-RU" sz="1400" b="1" kern="1200" dirty="0"/>
        </a:p>
      </dsp:txBody>
      <dsp:txXfrm rot="-5400000">
        <a:off x="3344052" y="3756513"/>
        <a:ext cx="5860637" cy="1559084"/>
      </dsp:txXfrm>
    </dsp:sp>
    <dsp:sp modelId="{6F6D8082-DC5F-4A92-8029-0F70930BF6C5}">
      <dsp:nvSpPr>
        <dsp:cNvPr id="0" name=""/>
        <dsp:cNvSpPr/>
      </dsp:nvSpPr>
      <dsp:spPr>
        <a:xfrm>
          <a:off x="0" y="3734607"/>
          <a:ext cx="3344051" cy="1602895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/>
              </a:solidFill>
            </a:rPr>
            <a:t>Ресурсы</a:t>
          </a:r>
          <a:endParaRPr lang="ru-RU" sz="4000" kern="1200" dirty="0">
            <a:solidFill>
              <a:schemeClr val="tx1"/>
            </a:solidFill>
          </a:endParaRPr>
        </a:p>
      </dsp:txBody>
      <dsp:txXfrm>
        <a:off x="78247" y="3812854"/>
        <a:ext cx="3187557" cy="14464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CA6BC-C4B6-4757-B126-54AFBFCDCE05}">
      <dsp:nvSpPr>
        <dsp:cNvPr id="0" name=""/>
        <dsp:cNvSpPr/>
      </dsp:nvSpPr>
      <dsp:spPr>
        <a:xfrm rot="5400000">
          <a:off x="5452656" y="-2107945"/>
          <a:ext cx="1727770" cy="594498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Наличие систем</a:t>
          </a:r>
          <a:r>
            <a:rPr lang="ru-RU" sz="1400" kern="1200" baseline="0" dirty="0" smtClean="0">
              <a:solidFill>
                <a:srgbClr val="C00000"/>
              </a:solidFill>
            </a:rPr>
            <a:t>ы</a:t>
          </a:r>
          <a:r>
            <a:rPr lang="ru-RU" sz="1400" kern="1200" dirty="0" smtClean="0">
              <a:solidFill>
                <a:srgbClr val="FF0000"/>
              </a:solidFill>
            </a:rPr>
            <a:t> </a:t>
          </a:r>
          <a:r>
            <a:rPr lang="ru-RU" sz="1400" kern="1200" dirty="0" smtClean="0"/>
            <a:t>внутренних коммуникаций, обеспечивающ</a:t>
          </a:r>
          <a:r>
            <a:rPr lang="ru-RU" sz="1400" kern="1200" dirty="0" smtClean="0">
              <a:solidFill>
                <a:schemeClr val="tx1"/>
              </a:solidFill>
            </a:rPr>
            <a:t>ей </a:t>
          </a:r>
          <a:r>
            <a:rPr lang="ru-RU" sz="1400" kern="1200" dirty="0" smtClean="0"/>
            <a:t>доведение стратегических целей до сотрудников компании (1С </a:t>
          </a:r>
          <a:r>
            <a:rPr lang="ru-RU" sz="1400" kern="1200" dirty="0" err="1" smtClean="0"/>
            <a:t>Битрикс</a:t>
          </a:r>
          <a:r>
            <a:rPr lang="ru-RU" sz="1400" kern="1200" dirty="0" smtClean="0"/>
            <a:t> с недавнего времени) – </a:t>
          </a:r>
          <a:r>
            <a:rPr lang="ru-RU" sz="1400" b="1" kern="1200" dirty="0" smtClean="0"/>
            <a:t>5 баллов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Наличие системы мотивации персонала за участие в проектной работе (регламентирована) - </a:t>
          </a:r>
          <a:r>
            <a:rPr lang="ru-RU" sz="1400" b="1" kern="1200" dirty="0" smtClean="0"/>
            <a:t>5 баллов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Наличие системы </a:t>
          </a:r>
          <a:r>
            <a:rPr lang="ru-RU" sz="1400" kern="1200" dirty="0" err="1" smtClean="0"/>
            <a:t>профобучения</a:t>
          </a:r>
          <a:r>
            <a:rPr lang="ru-RU" sz="1400" kern="1200" dirty="0" smtClean="0"/>
            <a:t> и развития, адаптируемой под стратегические задачи компании – </a:t>
          </a:r>
          <a:r>
            <a:rPr lang="ru-RU" sz="1400" b="1" kern="1200" dirty="0" smtClean="0"/>
            <a:t>5 баллов</a:t>
          </a:r>
          <a:endParaRPr lang="ru-RU" sz="1400" b="1" kern="1200" dirty="0"/>
        </a:p>
      </dsp:txBody>
      <dsp:txXfrm rot="-5400000">
        <a:off x="3344052" y="85002"/>
        <a:ext cx="5860637" cy="1559084"/>
      </dsp:txXfrm>
    </dsp:sp>
    <dsp:sp modelId="{803FD146-C397-4AD0-849E-F067FE381E1B}">
      <dsp:nvSpPr>
        <dsp:cNvPr id="0" name=""/>
        <dsp:cNvSpPr/>
      </dsp:nvSpPr>
      <dsp:spPr>
        <a:xfrm>
          <a:off x="0" y="114800"/>
          <a:ext cx="3344051" cy="1602895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Люди</a:t>
          </a:r>
          <a:endParaRPr lang="ru-RU" sz="4000" kern="1200" dirty="0"/>
        </a:p>
      </dsp:txBody>
      <dsp:txXfrm>
        <a:off x="78247" y="193047"/>
        <a:ext cx="3187557" cy="1446401"/>
      </dsp:txXfrm>
    </dsp:sp>
    <dsp:sp modelId="{ED9788BE-32FC-4B69-B691-87B38321C553}">
      <dsp:nvSpPr>
        <dsp:cNvPr id="0" name=""/>
        <dsp:cNvSpPr/>
      </dsp:nvSpPr>
      <dsp:spPr>
        <a:xfrm rot="5400000">
          <a:off x="5452656" y="-272190"/>
          <a:ext cx="1727770" cy="594498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Наличие формализованных процессов продуктового планирования, разработки продукта, проведения продуктовых изменений (</a:t>
          </a:r>
          <a:r>
            <a:rPr lang="en-US" sz="1400" kern="1200" dirty="0" smtClean="0"/>
            <a:t>XCRM </a:t>
          </a:r>
          <a:r>
            <a:rPr lang="ru-RU" sz="1400" kern="1200" dirty="0" smtClean="0"/>
            <a:t>система)– </a:t>
          </a:r>
          <a:r>
            <a:rPr lang="ru-RU" sz="1400" b="1" kern="1200" dirty="0" smtClean="0"/>
            <a:t>10 баллов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Наличие прямых каналов взаимодействия с потребителем и получения обратной связи от потребителя. Возможность </a:t>
          </a:r>
          <a:r>
            <a:rPr lang="ru-RU" sz="1400" kern="1200" dirty="0" err="1" smtClean="0"/>
            <a:t>кастомизации</a:t>
          </a:r>
          <a:r>
            <a:rPr lang="ru-RU" sz="1400" kern="1200" dirty="0" smtClean="0"/>
            <a:t>/ адаптации продукта под запросы конечного клиента – </a:t>
          </a:r>
          <a:r>
            <a:rPr lang="ru-RU" sz="1400" b="1" kern="1200" dirty="0" smtClean="0"/>
            <a:t>0 баллов</a:t>
          </a:r>
          <a:endParaRPr lang="ru-RU" sz="1400" b="1" kern="1200" dirty="0"/>
        </a:p>
      </dsp:txBody>
      <dsp:txXfrm rot="-5400000">
        <a:off x="3344052" y="1920757"/>
        <a:ext cx="5860637" cy="1559084"/>
      </dsp:txXfrm>
    </dsp:sp>
    <dsp:sp modelId="{89146077-0FF8-416D-B412-56892A53FDDB}">
      <dsp:nvSpPr>
        <dsp:cNvPr id="0" name=""/>
        <dsp:cNvSpPr/>
      </dsp:nvSpPr>
      <dsp:spPr>
        <a:xfrm>
          <a:off x="0" y="1898852"/>
          <a:ext cx="3344051" cy="1602895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/>
              </a:solidFill>
            </a:rPr>
            <a:t>Продукт</a:t>
          </a:r>
          <a:endParaRPr lang="ru-RU" sz="4000" kern="1200" dirty="0">
            <a:solidFill>
              <a:schemeClr val="tx1"/>
            </a:solidFill>
          </a:endParaRPr>
        </a:p>
      </dsp:txBody>
      <dsp:txXfrm>
        <a:off x="78247" y="1977099"/>
        <a:ext cx="3187557" cy="1446401"/>
      </dsp:txXfrm>
    </dsp:sp>
    <dsp:sp modelId="{E0FF53B8-FCC4-4941-A8C1-487DE3C652D2}">
      <dsp:nvSpPr>
        <dsp:cNvPr id="0" name=""/>
        <dsp:cNvSpPr/>
      </dsp:nvSpPr>
      <dsp:spPr>
        <a:xfrm rot="5400000">
          <a:off x="5452656" y="1563565"/>
          <a:ext cx="1727770" cy="594498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Возможность постоянного обновление технологий , используемых  при разработке и производстве. Наличие технологических партнерств с глобальными индустриальными игроками - </a:t>
          </a:r>
          <a:r>
            <a:rPr lang="ru-RU" sz="1400" b="1" kern="1200" dirty="0" smtClean="0"/>
            <a:t>10 баллов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Высокая доступность финансирования под реализацию новых проектов –</a:t>
          </a:r>
          <a:r>
            <a:rPr lang="ru-RU" sz="1400" b="1" kern="1200" dirty="0" smtClean="0"/>
            <a:t>0 баллов</a:t>
          </a:r>
          <a:endParaRPr lang="ru-RU" sz="1400" b="1" kern="1200" dirty="0"/>
        </a:p>
      </dsp:txBody>
      <dsp:txXfrm rot="-5400000">
        <a:off x="3344052" y="3756513"/>
        <a:ext cx="5860637" cy="1559084"/>
      </dsp:txXfrm>
    </dsp:sp>
    <dsp:sp modelId="{6F6D8082-DC5F-4A92-8029-0F70930BF6C5}">
      <dsp:nvSpPr>
        <dsp:cNvPr id="0" name=""/>
        <dsp:cNvSpPr/>
      </dsp:nvSpPr>
      <dsp:spPr>
        <a:xfrm>
          <a:off x="0" y="3734607"/>
          <a:ext cx="3344051" cy="1602895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/>
              </a:solidFill>
            </a:rPr>
            <a:t>Ресурсы</a:t>
          </a:r>
          <a:endParaRPr lang="ru-RU" sz="4000" kern="1200" dirty="0">
            <a:solidFill>
              <a:schemeClr val="tx1"/>
            </a:solidFill>
          </a:endParaRPr>
        </a:p>
      </dsp:txBody>
      <dsp:txXfrm>
        <a:off x="78247" y="3812854"/>
        <a:ext cx="3187557" cy="14464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41F6A-45AF-457E-B413-F7578545F824}">
      <dsp:nvSpPr>
        <dsp:cNvPr id="0" name=""/>
        <dsp:cNvSpPr/>
      </dsp:nvSpPr>
      <dsp:spPr>
        <a:xfrm>
          <a:off x="184948" y="98074"/>
          <a:ext cx="4345525" cy="230547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9803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Наличие сквозных информационных систем для поддержки ключевых бизнес-процессов компании</a:t>
          </a:r>
          <a:endParaRPr lang="ru-RU" sz="14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/>
            <a:t>Системы учета – </a:t>
          </a:r>
          <a:r>
            <a:rPr lang="ru-RU" sz="1200" b="1" kern="1200" dirty="0" smtClean="0"/>
            <a:t>3 балла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/>
            <a:t>Системы менеджмента бизнес-процессов- </a:t>
          </a:r>
          <a:r>
            <a:rPr lang="ru-RU" sz="1200" b="1" kern="1200" dirty="0" smtClean="0"/>
            <a:t>7 баллов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/>
            <a:t>Целевой </a:t>
          </a:r>
          <a:r>
            <a:rPr lang="en-US" sz="1200" b="0" kern="1200" dirty="0" smtClean="0"/>
            <a:t>IT</a:t>
          </a:r>
          <a:r>
            <a:rPr lang="ru-RU" sz="1200" b="0" kern="1200" dirty="0" smtClean="0"/>
            <a:t>-архитектуры программы ее </a:t>
          </a:r>
          <a:r>
            <a:rPr lang="ru-RU" sz="1200" b="0" kern="1200" smtClean="0"/>
            <a:t>развития – </a:t>
          </a:r>
          <a:r>
            <a:rPr lang="ru-RU" sz="1200" b="1" kern="1200" smtClean="0"/>
            <a:t>10 </a:t>
          </a:r>
          <a:r>
            <a:rPr lang="ru-RU" sz="1200" b="1" kern="1200" dirty="0" smtClean="0"/>
            <a:t>баллов</a:t>
          </a:r>
          <a:endParaRPr lang="ru-RU" sz="1200" b="1" kern="1200" dirty="0"/>
        </a:p>
      </dsp:txBody>
      <dsp:txXfrm>
        <a:off x="184948" y="98074"/>
        <a:ext cx="4345525" cy="2305477"/>
      </dsp:txXfrm>
    </dsp:sp>
    <dsp:sp modelId="{5A000C8E-2332-441F-B0B9-CFF75095DEE7}">
      <dsp:nvSpPr>
        <dsp:cNvPr id="0" name=""/>
        <dsp:cNvSpPr/>
      </dsp:nvSpPr>
      <dsp:spPr>
        <a:xfrm>
          <a:off x="3885" y="375672"/>
          <a:ext cx="950583" cy="142587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142065-C64E-4648-AC76-5F6107E7D1FB}">
      <dsp:nvSpPr>
        <dsp:cNvPr id="0" name=""/>
        <dsp:cNvSpPr/>
      </dsp:nvSpPr>
      <dsp:spPr>
        <a:xfrm>
          <a:off x="4939621" y="98074"/>
          <a:ext cx="4345525" cy="230547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9803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Наличие взаимосвязи внедрения цифровых технологий с принятием решений по изменению бизнес-процессов и бизнес-модели компании</a:t>
          </a:r>
          <a:endParaRPr lang="ru-RU" sz="14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Цифровые технологии и данные  используются для оптимизации существующих бизнес- процессов -</a:t>
          </a:r>
          <a:r>
            <a:rPr lang="ru-RU" sz="1200" b="1" kern="1200" dirty="0" smtClean="0"/>
            <a:t>10 баллов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На основе цифровых технологий внедряются новые бизнес-процессы и пересматривается бизнес-модель работы компании  - </a:t>
          </a:r>
          <a:r>
            <a:rPr lang="ru-RU" sz="1200" b="1" kern="1200" dirty="0" smtClean="0"/>
            <a:t>20 баллов</a:t>
          </a:r>
          <a:endParaRPr lang="ru-RU" sz="1200" b="1" kern="1200" dirty="0"/>
        </a:p>
      </dsp:txBody>
      <dsp:txXfrm>
        <a:off x="4939621" y="98074"/>
        <a:ext cx="4345525" cy="2305477"/>
      </dsp:txXfrm>
    </dsp:sp>
    <dsp:sp modelId="{DCC93462-748D-4090-A6C3-3A2D9CB3714A}">
      <dsp:nvSpPr>
        <dsp:cNvPr id="0" name=""/>
        <dsp:cNvSpPr/>
      </dsp:nvSpPr>
      <dsp:spPr>
        <a:xfrm>
          <a:off x="4758557" y="375672"/>
          <a:ext cx="950583" cy="142587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EF46F-E9AB-441C-8994-292C32436682}">
      <dsp:nvSpPr>
        <dsp:cNvPr id="0" name=""/>
        <dsp:cNvSpPr/>
      </dsp:nvSpPr>
      <dsp:spPr>
        <a:xfrm>
          <a:off x="184948" y="2558965"/>
          <a:ext cx="4345525" cy="20234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9803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Запуск новых цифровых продуктов и сервисов компании, выход на новые рынки и новых потребителей за счет применения </a:t>
          </a:r>
          <a:r>
            <a:rPr lang="ru-RU" sz="1200" b="1" kern="1200" smtClean="0"/>
            <a:t>цифровых технологий- </a:t>
          </a:r>
          <a:r>
            <a:rPr lang="ru-RU" sz="1200" b="1" kern="1200" dirty="0" smtClean="0"/>
            <a:t>40 баллов </a:t>
          </a:r>
          <a:endParaRPr lang="ru-RU" sz="1200" b="1" kern="1200" dirty="0"/>
        </a:p>
      </dsp:txBody>
      <dsp:txXfrm>
        <a:off x="184948" y="2558965"/>
        <a:ext cx="4345525" cy="2023480"/>
      </dsp:txXfrm>
    </dsp:sp>
    <dsp:sp modelId="{ECDA2624-4DF7-41D2-9498-B53940C0F843}">
      <dsp:nvSpPr>
        <dsp:cNvPr id="0" name=""/>
        <dsp:cNvSpPr/>
      </dsp:nvSpPr>
      <dsp:spPr>
        <a:xfrm>
          <a:off x="3885" y="2695564"/>
          <a:ext cx="950583" cy="1425875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2D594B-8080-4F42-A15E-79F17B1C2A21}">
      <dsp:nvSpPr>
        <dsp:cNvPr id="0" name=""/>
        <dsp:cNvSpPr/>
      </dsp:nvSpPr>
      <dsp:spPr>
        <a:xfrm>
          <a:off x="4939621" y="2558965"/>
          <a:ext cx="4345525" cy="20234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9803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Уровень внедрения цифровых технологий в ключевых элементах VALUE CHAIN и взаимодействии с клиентами, поставщиками</a:t>
          </a:r>
          <a:r>
            <a:rPr lang="ru-RU" sz="1400" b="1" kern="1200" smtClean="0"/>
            <a:t>, партнерами</a:t>
          </a:r>
          <a:endParaRPr lang="ru-RU" sz="1400" b="1" kern="1200" dirty="0"/>
        </a:p>
      </dsp:txBody>
      <dsp:txXfrm>
        <a:off x="4939621" y="2558965"/>
        <a:ext cx="4345525" cy="2023480"/>
      </dsp:txXfrm>
    </dsp:sp>
    <dsp:sp modelId="{07AD6765-D54B-4EDC-999F-CE45073E9B76}">
      <dsp:nvSpPr>
        <dsp:cNvPr id="0" name=""/>
        <dsp:cNvSpPr/>
      </dsp:nvSpPr>
      <dsp:spPr>
        <a:xfrm>
          <a:off x="4758557" y="2695564"/>
          <a:ext cx="950583" cy="1425875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41F6A-45AF-457E-B413-F7578545F824}">
      <dsp:nvSpPr>
        <dsp:cNvPr id="0" name=""/>
        <dsp:cNvSpPr/>
      </dsp:nvSpPr>
      <dsp:spPr>
        <a:xfrm>
          <a:off x="184948" y="98074"/>
          <a:ext cx="4345525" cy="230547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9803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Наличие сквозных информационных систем для поддержки ключевых бизнес-процессов компании</a:t>
          </a:r>
          <a:endParaRPr lang="ru-RU" sz="14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/>
            <a:t>Системы учета (</a:t>
          </a:r>
          <a:r>
            <a:rPr lang="en-US" sz="1200" b="0" kern="1200" dirty="0" smtClean="0"/>
            <a:t>XCRM)</a:t>
          </a:r>
          <a:r>
            <a:rPr lang="ru-RU" sz="1200" b="0" kern="1200" dirty="0" smtClean="0"/>
            <a:t> – </a:t>
          </a:r>
          <a:r>
            <a:rPr lang="ru-RU" sz="1200" b="1" kern="1200" dirty="0" smtClean="0"/>
            <a:t>3 балла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/>
            <a:t>Системы менеджмента бизнес-процессов-</a:t>
          </a:r>
          <a:r>
            <a:rPr lang="en-US" sz="1200" b="0" kern="1200" dirty="0" smtClean="0"/>
            <a:t>(XCRM) 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/>
            <a:t> </a:t>
          </a:r>
          <a:r>
            <a:rPr lang="ru-RU" sz="1200" b="1" kern="1200" dirty="0" smtClean="0"/>
            <a:t>7 баллов</a:t>
          </a:r>
          <a:endParaRPr lang="ru-RU" sz="1200" b="0" kern="1200" dirty="0" smtClean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/>
            <a:t>Целевой </a:t>
          </a:r>
          <a:r>
            <a:rPr lang="en-US" sz="1200" b="0" kern="1200" dirty="0" smtClean="0"/>
            <a:t>IT</a:t>
          </a:r>
          <a:r>
            <a:rPr lang="ru-RU" sz="1200" b="0" kern="1200" dirty="0" smtClean="0"/>
            <a:t>-архитектуры программы ее развития –</a:t>
          </a:r>
          <a:r>
            <a:rPr lang="ru-RU" sz="1200" b="1" kern="1200" dirty="0" smtClean="0"/>
            <a:t>0 баллов</a:t>
          </a:r>
          <a:endParaRPr lang="ru-RU" sz="1200" b="1" kern="1200" dirty="0"/>
        </a:p>
      </dsp:txBody>
      <dsp:txXfrm>
        <a:off x="184948" y="98074"/>
        <a:ext cx="4345525" cy="2305477"/>
      </dsp:txXfrm>
    </dsp:sp>
    <dsp:sp modelId="{5A000C8E-2332-441F-B0B9-CFF75095DEE7}">
      <dsp:nvSpPr>
        <dsp:cNvPr id="0" name=""/>
        <dsp:cNvSpPr/>
      </dsp:nvSpPr>
      <dsp:spPr>
        <a:xfrm>
          <a:off x="3885" y="375672"/>
          <a:ext cx="950583" cy="142587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142065-C64E-4648-AC76-5F6107E7D1FB}">
      <dsp:nvSpPr>
        <dsp:cNvPr id="0" name=""/>
        <dsp:cNvSpPr/>
      </dsp:nvSpPr>
      <dsp:spPr>
        <a:xfrm>
          <a:off x="4939621" y="98074"/>
          <a:ext cx="4345525" cy="230547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9803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Наличие взаимосвязи внедрения цифровых технологий с принятием решений по изменению бизнес-процессов и бизнес-модели компании</a:t>
          </a:r>
          <a:endParaRPr lang="ru-RU" sz="14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Цифровые технологии и данные  используются для оптимизации существующих бизнес- процессов -</a:t>
          </a:r>
          <a:r>
            <a:rPr lang="ru-RU" sz="1200" b="1" kern="1200" dirty="0" smtClean="0"/>
            <a:t>10 баллов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На основе цифровых технологий внедряются новые бизнес-процессы и пересматривается бизнес-модель работы компании  - </a:t>
          </a:r>
          <a:r>
            <a:rPr lang="en-US" sz="1200" b="1" kern="1200" dirty="0" smtClean="0"/>
            <a:t>1</a:t>
          </a:r>
          <a:r>
            <a:rPr lang="ru-RU" sz="1200" b="1" kern="1200" dirty="0" smtClean="0"/>
            <a:t>0 баллов</a:t>
          </a:r>
          <a:endParaRPr lang="ru-RU" sz="1200" b="1" kern="1200" dirty="0"/>
        </a:p>
      </dsp:txBody>
      <dsp:txXfrm>
        <a:off x="4939621" y="98074"/>
        <a:ext cx="4345525" cy="2305477"/>
      </dsp:txXfrm>
    </dsp:sp>
    <dsp:sp modelId="{DCC93462-748D-4090-A6C3-3A2D9CB3714A}">
      <dsp:nvSpPr>
        <dsp:cNvPr id="0" name=""/>
        <dsp:cNvSpPr/>
      </dsp:nvSpPr>
      <dsp:spPr>
        <a:xfrm>
          <a:off x="4758557" y="375672"/>
          <a:ext cx="950583" cy="142587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EF46F-E9AB-441C-8994-292C32436682}">
      <dsp:nvSpPr>
        <dsp:cNvPr id="0" name=""/>
        <dsp:cNvSpPr/>
      </dsp:nvSpPr>
      <dsp:spPr>
        <a:xfrm>
          <a:off x="184948" y="2558965"/>
          <a:ext cx="4345525" cy="20234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9803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Запуск новых цифровых продуктов и сервисов компании, выход на новые рынки и новых потребителей за счет применения цифровых технологий (постоянно обновляется работа продукта </a:t>
          </a:r>
          <a:r>
            <a:rPr lang="en-US" sz="1200" b="1" kern="1200" dirty="0" smtClean="0"/>
            <a:t>DOC </a:t>
          </a:r>
          <a:r>
            <a:rPr lang="ru-RU" sz="1200" b="1" kern="1200" dirty="0" smtClean="0"/>
            <a:t>сервис, </a:t>
          </a:r>
          <a:r>
            <a:rPr lang="en-US" sz="1200" b="1" kern="1200" dirty="0" smtClean="0"/>
            <a:t>SOC-</a:t>
          </a:r>
          <a:r>
            <a:rPr lang="ru-RU" sz="1200" b="1" kern="1200" dirty="0" smtClean="0"/>
            <a:t>центра) - 40 баллов </a:t>
          </a:r>
          <a:endParaRPr lang="ru-RU" sz="1200" b="1" kern="1200" dirty="0"/>
        </a:p>
      </dsp:txBody>
      <dsp:txXfrm>
        <a:off x="184948" y="2558965"/>
        <a:ext cx="4345525" cy="2023480"/>
      </dsp:txXfrm>
    </dsp:sp>
    <dsp:sp modelId="{ECDA2624-4DF7-41D2-9498-B53940C0F843}">
      <dsp:nvSpPr>
        <dsp:cNvPr id="0" name=""/>
        <dsp:cNvSpPr/>
      </dsp:nvSpPr>
      <dsp:spPr>
        <a:xfrm>
          <a:off x="3885" y="2695564"/>
          <a:ext cx="950583" cy="1425875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2D594B-8080-4F42-A15E-79F17B1C2A21}">
      <dsp:nvSpPr>
        <dsp:cNvPr id="0" name=""/>
        <dsp:cNvSpPr/>
      </dsp:nvSpPr>
      <dsp:spPr>
        <a:xfrm>
          <a:off x="4939621" y="2558965"/>
          <a:ext cx="4345525" cy="20234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9803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Уровень внедрения цифровых технологий в ключевых элементах VALUE CHAIN и взаимодействии с клиентами, поставщиками, партнерами</a:t>
          </a:r>
          <a:endParaRPr lang="ru-RU" sz="1400" b="1" kern="1200" dirty="0"/>
        </a:p>
      </dsp:txBody>
      <dsp:txXfrm>
        <a:off x="4939621" y="2558965"/>
        <a:ext cx="4345525" cy="2023480"/>
      </dsp:txXfrm>
    </dsp:sp>
    <dsp:sp modelId="{07AD6765-D54B-4EDC-999F-CE45073E9B76}">
      <dsp:nvSpPr>
        <dsp:cNvPr id="0" name=""/>
        <dsp:cNvSpPr/>
      </dsp:nvSpPr>
      <dsp:spPr>
        <a:xfrm>
          <a:off x="4758557" y="2695564"/>
          <a:ext cx="950583" cy="1425875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E9EF71-AAC2-4C5E-B4F8-BBC0E1DD6EEE}">
      <dsp:nvSpPr>
        <dsp:cNvPr id="0" name=""/>
        <dsp:cNvSpPr/>
      </dsp:nvSpPr>
      <dsp:spPr>
        <a:xfrm>
          <a:off x="879" y="666507"/>
          <a:ext cx="1439808" cy="575923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006" tIns="24003" rIns="12002" bIns="24003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0" u="none" kern="1200" dirty="0" smtClean="0"/>
            <a:t>НИОКР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0" u="none" kern="1200" dirty="0" smtClean="0"/>
            <a:t>7 баллов</a:t>
          </a:r>
          <a:endParaRPr lang="ru-RU" sz="900" b="1" kern="1200" dirty="0"/>
        </a:p>
      </dsp:txBody>
      <dsp:txXfrm>
        <a:off x="879" y="666507"/>
        <a:ext cx="1295827" cy="575923"/>
      </dsp:txXfrm>
    </dsp:sp>
    <dsp:sp modelId="{A8A0ACD2-5B54-447C-9CA8-4A18C677D8BD}">
      <dsp:nvSpPr>
        <dsp:cNvPr id="0" name=""/>
        <dsp:cNvSpPr/>
      </dsp:nvSpPr>
      <dsp:spPr>
        <a:xfrm>
          <a:off x="1152725" y="666507"/>
          <a:ext cx="1439808" cy="575923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0" u="none" kern="1200" dirty="0" smtClean="0"/>
            <a:t>Планирование поставок</a:t>
          </a:r>
          <a:endParaRPr lang="ru-RU" sz="900" b="1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effectLst/>
              <a:latin typeface="Arial"/>
              <a:ea typeface="Arial"/>
            </a:rPr>
            <a:t>3 балла</a:t>
          </a:r>
          <a:endParaRPr lang="ru-RU" sz="900" b="1" kern="1200" dirty="0"/>
        </a:p>
      </dsp:txBody>
      <dsp:txXfrm>
        <a:off x="1440687" y="666507"/>
        <a:ext cx="863885" cy="575923"/>
      </dsp:txXfrm>
    </dsp:sp>
    <dsp:sp modelId="{CB1DFF60-582E-4853-84B5-8481209675F8}">
      <dsp:nvSpPr>
        <dsp:cNvPr id="0" name=""/>
        <dsp:cNvSpPr/>
      </dsp:nvSpPr>
      <dsp:spPr>
        <a:xfrm>
          <a:off x="2304572" y="666507"/>
          <a:ext cx="1439808" cy="575923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effectLst/>
              <a:latin typeface="Arial"/>
              <a:ea typeface="Arial"/>
            </a:rPr>
            <a:t>Закупки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 smtClean="0">
            <a:effectLst/>
            <a:latin typeface="Arial"/>
            <a:ea typeface="Arial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effectLst/>
              <a:latin typeface="Arial"/>
              <a:ea typeface="Arial"/>
            </a:rPr>
            <a:t>2 балла</a:t>
          </a:r>
          <a:endParaRPr lang="ru-RU" sz="900" b="1" kern="1200" dirty="0"/>
        </a:p>
      </dsp:txBody>
      <dsp:txXfrm>
        <a:off x="2592534" y="666507"/>
        <a:ext cx="863885" cy="575923"/>
      </dsp:txXfrm>
    </dsp:sp>
    <dsp:sp modelId="{8695B872-11A9-48F5-87BC-4B1820C646E3}">
      <dsp:nvSpPr>
        <dsp:cNvPr id="0" name=""/>
        <dsp:cNvSpPr/>
      </dsp:nvSpPr>
      <dsp:spPr>
        <a:xfrm>
          <a:off x="3456419" y="666507"/>
          <a:ext cx="1439808" cy="575923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Производство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  7 баллов</a:t>
          </a:r>
          <a:endParaRPr lang="ru-RU" sz="900" b="1" kern="1200" dirty="0"/>
        </a:p>
      </dsp:txBody>
      <dsp:txXfrm>
        <a:off x="3744381" y="666507"/>
        <a:ext cx="863885" cy="575923"/>
      </dsp:txXfrm>
    </dsp:sp>
    <dsp:sp modelId="{0FE159F8-D31C-4995-AF87-A709EBE75EE4}">
      <dsp:nvSpPr>
        <dsp:cNvPr id="0" name=""/>
        <dsp:cNvSpPr/>
      </dsp:nvSpPr>
      <dsp:spPr>
        <a:xfrm>
          <a:off x="4608265" y="666507"/>
          <a:ext cx="1439808" cy="575923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Логистика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 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2 балла</a:t>
          </a:r>
          <a:endParaRPr lang="ru-RU" sz="900" b="1" kern="1200" dirty="0"/>
        </a:p>
      </dsp:txBody>
      <dsp:txXfrm>
        <a:off x="4896227" y="666507"/>
        <a:ext cx="863885" cy="575923"/>
      </dsp:txXfrm>
    </dsp:sp>
    <dsp:sp modelId="{81E692E4-2148-4908-89D2-528003F0F671}">
      <dsp:nvSpPr>
        <dsp:cNvPr id="0" name=""/>
        <dsp:cNvSpPr/>
      </dsp:nvSpPr>
      <dsp:spPr>
        <a:xfrm>
          <a:off x="5760991" y="666507"/>
          <a:ext cx="1439808" cy="575923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Продажи/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сервис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10 баллов</a:t>
          </a:r>
          <a:endParaRPr lang="ru-RU" sz="900" b="1" kern="1200" dirty="0"/>
        </a:p>
      </dsp:txBody>
      <dsp:txXfrm>
        <a:off x="6048953" y="666507"/>
        <a:ext cx="863885" cy="57592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14F25-3B4A-4498-B37A-67DF803727CE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2160F-EC86-4A95-A76E-C6BD03AA2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776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2160F-EC86-4A95-A76E-C6BD03AA21C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761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2160F-EC86-4A95-A76E-C6BD03AA21C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779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FD52-3E05-4B0F-92D0-0B641EBF9197}" type="datetime1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C344-1991-427A-BF24-E1610A28F25E}" type="datetime1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F438-B66D-4C72-B8C1-BD9FB573F8BA}" type="datetime1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4ABB-013E-4235-A589-FAF2D8832713}" type="datetime1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C035-F78F-4C60-9F7E-FB8CD4D1F858}" type="datetime1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5369-7216-45E8-9C9B-45649A89C744}" type="datetime1">
              <a:rPr lang="ru-RU" smtClean="0"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B4E4-CD6A-4328-8C49-E48AC61BA2D5}" type="datetime1">
              <a:rPr lang="ru-RU" smtClean="0"/>
              <a:t>08.04.2021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57DB-EAB5-4CDA-8791-3DE67EC030C5}" type="datetime1">
              <a:rPr lang="ru-RU" smtClean="0"/>
              <a:t>08.04.2021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8CC0-1186-47E9-B93C-AAA324AF00FB}" type="datetime1">
              <a:rPr lang="ru-RU" smtClean="0"/>
              <a:t>08.04.2021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CA9B-FFC7-4DBD-AE3D-9BAC8AF9565B}" type="datetime1">
              <a:rPr lang="ru-RU" smtClean="0"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FA96-9A87-44C0-9C9C-64ECAE31E9CA}" type="datetime1">
              <a:rPr lang="ru-RU" smtClean="0"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BB6C9-AE07-4516-ABC8-B4804BD6CA72}" type="datetime1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ppv@secret-net.r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ecret-net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lockchain-Background.jpg (2048×1152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56"/>
          <a:stretch/>
        </p:blipFill>
        <p:spPr bwMode="auto">
          <a:xfrm>
            <a:off x="1" y="0"/>
            <a:ext cx="9905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8544" y="2607047"/>
            <a:ext cx="8420100" cy="1470025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ОПЫТ ЗАПОЛНЕНИЯ ПАСПОРТОВ ЦИФРОВОЙ ЗРЕЛОСТИ НА ПРЕДПРИЯТИЯХ АЛТАЙСКОГО КРАЯ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16896" y="6372036"/>
            <a:ext cx="1471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Март, 2021 г.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148" name="Picture 4" descr="https://itforumaltai.ru/upload/medialibrary/d0b/logo%20it%20atpt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5" y="188641"/>
            <a:ext cx="2736303" cy="86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633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4" descr="intelligentcontentslide.jpg (1747×1087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2" y="35024"/>
            <a:ext cx="9906000" cy="621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572" y="-79156"/>
            <a:ext cx="8915400" cy="93700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Уровень внедрения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цифровых технологий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ru-RU" sz="2800" b="1" dirty="0" smtClean="0"/>
              <a:t> </a:t>
            </a:r>
            <a:r>
              <a:rPr lang="ru-RU" sz="2800" b="1" dirty="0"/>
              <a:t>в </a:t>
            </a:r>
            <a:r>
              <a:rPr lang="ru-RU" sz="2800" b="1" dirty="0" smtClean="0"/>
              <a:t>ключевых </a:t>
            </a:r>
            <a:r>
              <a:rPr lang="ru-RU" sz="2800" b="1" dirty="0"/>
              <a:t>элементах VALUE </a:t>
            </a:r>
            <a:r>
              <a:rPr lang="ru-RU" sz="2800" b="1" dirty="0" smtClean="0"/>
              <a:t>CHAIN</a:t>
            </a:r>
            <a:endParaRPr lang="ru-RU" sz="28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14511" y="803726"/>
            <a:ext cx="69409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/>
                <a:ea typeface="Arial"/>
              </a:rPr>
              <a:t>Цепочка создания стоимости </a:t>
            </a:r>
            <a:r>
              <a:rPr lang="ru-RU" sz="1600" b="1" dirty="0" smtClean="0">
                <a:latin typeface="Arial"/>
                <a:ea typeface="Arial"/>
              </a:rPr>
              <a:t>предприятия</a:t>
            </a:r>
            <a:endParaRPr lang="ru-RU" sz="1600" dirty="0"/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96907700"/>
              </p:ext>
            </p:extLst>
          </p:nvPr>
        </p:nvGraphicFramePr>
        <p:xfrm>
          <a:off x="120688" y="491662"/>
          <a:ext cx="7200800" cy="1908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7409048" y="1158349"/>
            <a:ext cx="1152128" cy="7526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Взаимодействие </a:t>
            </a:r>
            <a:endParaRPr lang="ru-RU" sz="1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 конечным</a:t>
            </a:r>
            <a:endParaRPr lang="ru-RU" sz="1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Потребителем</a:t>
            </a:r>
          </a:p>
          <a:p>
            <a:pPr algn="ctr"/>
            <a:endParaRPr lang="ru-RU" sz="1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 баллов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617632" y="1158348"/>
            <a:ext cx="1152128" cy="7526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88900" algn="ctr">
              <a:spcAft>
                <a:spcPts val="0"/>
              </a:spcAft>
            </a:pP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</a:rPr>
              <a:t>Интеграция</a:t>
            </a:r>
            <a:endParaRPr lang="ru-RU" sz="1100" b="1" dirty="0">
              <a:solidFill>
                <a:schemeClr val="accent6">
                  <a:lumMod val="75000"/>
                </a:schemeClr>
              </a:solidFill>
              <a:ea typeface="Times New Roman"/>
            </a:endParaRPr>
          </a:p>
          <a:p>
            <a:pPr marL="88900" algn="ctr">
              <a:lnSpc>
                <a:spcPts val="1030"/>
              </a:lnSpc>
              <a:spcAft>
                <a:spcPts val="0"/>
              </a:spcAft>
            </a:pP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</a:rPr>
              <a:t>в цифровые</a:t>
            </a:r>
            <a:endParaRPr lang="ru-RU" sz="1100" b="1" dirty="0">
              <a:solidFill>
                <a:schemeClr val="accent6">
                  <a:lumMod val="75000"/>
                </a:schemeClr>
              </a:solidFill>
              <a:ea typeface="Times New Roman"/>
            </a:endParaRPr>
          </a:p>
          <a:p>
            <a:pPr marL="88900" algn="ctr">
              <a:lnSpc>
                <a:spcPts val="1100"/>
              </a:lnSpc>
              <a:spcAft>
                <a:spcPts val="0"/>
              </a:spcAft>
            </a:pPr>
            <a:r>
              <a:rPr lang="ru-RU" sz="1100" b="1" dirty="0" smtClean="0">
                <a:solidFill>
                  <a:schemeClr val="accent6">
                    <a:lumMod val="75000"/>
                  </a:schemeClr>
                </a:solidFill>
              </a:rPr>
              <a:t>Экосистемы</a:t>
            </a:r>
          </a:p>
          <a:p>
            <a:pPr marL="88900" algn="ctr">
              <a:lnSpc>
                <a:spcPts val="1100"/>
              </a:lnSpc>
              <a:spcAft>
                <a:spcPts val="0"/>
              </a:spcAft>
            </a:pPr>
            <a:endParaRPr lang="ru-RU" sz="1100" b="1" dirty="0">
              <a:solidFill>
                <a:schemeClr val="accent6">
                  <a:lumMod val="75000"/>
                </a:schemeClr>
              </a:solidFill>
              <a:latin typeface="+mj-lt"/>
              <a:ea typeface="Times New Roman"/>
            </a:endParaRPr>
          </a:p>
          <a:p>
            <a:pPr marL="88900" algn="ctr">
              <a:lnSpc>
                <a:spcPts val="1100"/>
              </a:lnSpc>
              <a:spcAft>
                <a:spcPts val="0"/>
              </a:spcAft>
            </a:pPr>
            <a:r>
              <a:rPr lang="ru-RU" sz="11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/>
              </a:rPr>
              <a:t>10 баллов</a:t>
            </a:r>
            <a:endParaRPr lang="ru-RU" sz="1100" b="1" dirty="0">
              <a:solidFill>
                <a:schemeClr val="accent6">
                  <a:lumMod val="75000"/>
                </a:schemeClr>
              </a:solidFill>
              <a:latin typeface="+mj-lt"/>
              <a:ea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232" y="1988840"/>
            <a:ext cx="1152128" cy="47326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288368" y="1988840"/>
            <a:ext cx="1152128" cy="47326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512504" y="1988840"/>
            <a:ext cx="1152128" cy="47326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736640" y="1988840"/>
            <a:ext cx="1152128" cy="47326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960776" y="1988840"/>
            <a:ext cx="1152128" cy="47326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184912" y="1988840"/>
            <a:ext cx="1152128" cy="47326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409048" y="1988840"/>
            <a:ext cx="1152128" cy="47326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8617632" y="1988840"/>
            <a:ext cx="1152128" cy="47326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2008" y="2060848"/>
            <a:ext cx="8496944" cy="279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Система управления </a:t>
            </a:r>
            <a:r>
              <a:rPr lang="ru-RU" sz="2000" dirty="0" smtClean="0"/>
              <a:t>жизненным</a:t>
            </a:r>
            <a:r>
              <a:rPr lang="ru-RU" dirty="0" smtClean="0"/>
              <a:t> циклом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72008" y="2469269"/>
            <a:ext cx="1152128" cy="48436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CAD/CAM/CAE</a:t>
            </a:r>
            <a:endParaRPr lang="ru-RU" sz="12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6937" y="3043626"/>
            <a:ext cx="1152128" cy="48436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Цифровые двойники</a:t>
            </a:r>
            <a:endParaRPr lang="ru-RU" sz="12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2008" y="3642333"/>
            <a:ext cx="1152128" cy="48436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Имитационное моделирование</a:t>
            </a:r>
            <a:endParaRPr lang="ru-RU" sz="11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296144" y="2464604"/>
            <a:ext cx="1136576" cy="48436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Цифровые двойники</a:t>
            </a:r>
            <a:endParaRPr lang="ru-RU" sz="12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296144" y="3102108"/>
            <a:ext cx="1152128" cy="48436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C</a:t>
            </a:r>
            <a:r>
              <a:rPr lang="en-US" sz="1200" dirty="0" smtClean="0"/>
              <a:t>RM </a:t>
            </a:r>
            <a:r>
              <a:rPr lang="ru-RU" sz="1200" dirty="0" smtClean="0"/>
              <a:t>система</a:t>
            </a:r>
            <a:endParaRPr lang="ru-RU" sz="12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744416" y="3554486"/>
            <a:ext cx="1152128" cy="48436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Аддитивное производство    (3</a:t>
            </a:r>
            <a:r>
              <a:rPr lang="en-US" sz="1050" dirty="0" smtClean="0"/>
              <a:t>D</a:t>
            </a:r>
            <a:r>
              <a:rPr lang="ru-RU" sz="1050" dirty="0" smtClean="0"/>
              <a:t> печать)</a:t>
            </a:r>
            <a:endParaRPr lang="ru-RU" sz="105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8617632" y="2418430"/>
            <a:ext cx="1179443" cy="48436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Приложения и </a:t>
            </a:r>
            <a:r>
              <a:rPr lang="en-US" sz="1200" dirty="0" smtClean="0"/>
              <a:t>API</a:t>
            </a:r>
            <a:endParaRPr lang="ru-RU" sz="12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8610803" y="2998465"/>
            <a:ext cx="1165786" cy="48436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Цифровые транзакции</a:t>
            </a:r>
            <a:endParaRPr lang="ru-RU" sz="12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2520280" y="2494180"/>
            <a:ext cx="3600400" cy="3010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MES</a:t>
            </a:r>
            <a:endParaRPr lang="ru-RU" sz="12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744416" y="2854220"/>
            <a:ext cx="2376264" cy="2119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Промышленный </a:t>
            </a:r>
            <a:r>
              <a:rPr lang="en-US" sz="1200" dirty="0" smtClean="0"/>
              <a:t>IOT</a:t>
            </a:r>
            <a:endParaRPr lang="ru-RU" sz="12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3728864" y="3142252"/>
            <a:ext cx="2376264" cy="2119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Средства идентификации</a:t>
            </a:r>
            <a:endParaRPr lang="ru-RU" sz="12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6192688" y="2413408"/>
            <a:ext cx="2367418" cy="49918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Приложения и </a:t>
            </a:r>
            <a:r>
              <a:rPr lang="en-US" sz="1200" dirty="0" smtClean="0"/>
              <a:t>API</a:t>
            </a:r>
            <a:endParaRPr lang="ru-RU" sz="12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7435595" y="3197854"/>
            <a:ext cx="1124512" cy="2874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IOT</a:t>
            </a:r>
            <a:endParaRPr lang="ru-RU" sz="12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6192688" y="3674432"/>
            <a:ext cx="2376263" cy="3910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Цифровые транзакции</a:t>
            </a:r>
            <a:endParaRPr lang="ru-RU" sz="1200" dirty="0"/>
          </a:p>
        </p:txBody>
      </p:sp>
      <p:sp>
        <p:nvSpPr>
          <p:cNvPr id="52" name="Номер слайда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4307" y="4161128"/>
            <a:ext cx="9723803" cy="2802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Искусственный интеллект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288366" y="4540858"/>
            <a:ext cx="8473617" cy="2545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Облачные технологии 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70114" y="5013176"/>
            <a:ext cx="8491062" cy="2823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Большие данные и продвинутая аналитика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2520279" y="5373216"/>
            <a:ext cx="6039827" cy="2564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Роботы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42694" y="6173500"/>
            <a:ext cx="1154833" cy="4401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Новые материалы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3736640" y="6191557"/>
            <a:ext cx="1152128" cy="40238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Новые материалы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51056" y="5513340"/>
            <a:ext cx="1152127" cy="3880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/>
              <a:t>Дополненная и виртуальная реальность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6197437" y="5673337"/>
            <a:ext cx="2376264" cy="3880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/>
              <a:t>Дополненная и виртуальная реальность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2519028" y="5673337"/>
            <a:ext cx="3587047" cy="3880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Беспилотные транспортные средства и </a:t>
            </a:r>
            <a:r>
              <a:rPr lang="ru-RU" sz="1200" dirty="0" err="1"/>
              <a:t>дроны</a:t>
            </a:r>
            <a:endParaRPr lang="ru-RU" sz="1200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2519028" y="6345718"/>
            <a:ext cx="1152128" cy="2834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Блокчейн</a:t>
            </a:r>
            <a:endParaRPr lang="ru-RU" sz="12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6191944" y="6254959"/>
            <a:ext cx="2361456" cy="27558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Блокчейн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32028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4" descr="intelligentcontentslide.jpg (1747×1087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2" y="35024"/>
            <a:ext cx="9906000" cy="621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572" y="-79156"/>
            <a:ext cx="8915400" cy="93700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Уровень внедрения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цифровых технологий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ru-RU" sz="2800" b="1" dirty="0" smtClean="0"/>
              <a:t> </a:t>
            </a:r>
            <a:r>
              <a:rPr lang="ru-RU" sz="2800" b="1" dirty="0"/>
              <a:t>в </a:t>
            </a:r>
            <a:r>
              <a:rPr lang="ru-RU" sz="2800" b="1" dirty="0" smtClean="0"/>
              <a:t>ключевых </a:t>
            </a:r>
            <a:r>
              <a:rPr lang="ru-RU" sz="2800" b="1" dirty="0"/>
              <a:t>элементах VALUE </a:t>
            </a:r>
            <a:r>
              <a:rPr lang="ru-RU" sz="2800" b="1" dirty="0" smtClean="0"/>
              <a:t>CHAIN</a:t>
            </a:r>
            <a:endParaRPr lang="ru-RU" sz="28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14511" y="803726"/>
            <a:ext cx="69409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/>
                <a:ea typeface="Arial"/>
              </a:rPr>
              <a:t>Цепочка создания стоимости </a:t>
            </a:r>
            <a:r>
              <a:rPr lang="ru-RU" sz="1600" b="1" dirty="0" smtClean="0">
                <a:latin typeface="Arial"/>
                <a:ea typeface="Arial"/>
              </a:rPr>
              <a:t>предприятия</a:t>
            </a:r>
            <a:endParaRPr lang="ru-RU" sz="1600" dirty="0"/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96907700"/>
              </p:ext>
            </p:extLst>
          </p:nvPr>
        </p:nvGraphicFramePr>
        <p:xfrm>
          <a:off x="120688" y="491662"/>
          <a:ext cx="7200800" cy="1908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7409048" y="1158349"/>
            <a:ext cx="1152128" cy="7526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Взаимодействие </a:t>
            </a:r>
            <a:endParaRPr lang="ru-RU" sz="1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 конечным</a:t>
            </a:r>
            <a:endParaRPr lang="ru-RU" sz="1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Потребителем</a:t>
            </a:r>
          </a:p>
          <a:p>
            <a:pPr algn="ctr"/>
            <a:endParaRPr lang="ru-RU" sz="1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 баллов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617632" y="1158348"/>
            <a:ext cx="1152128" cy="7526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88900" algn="ctr">
              <a:spcAft>
                <a:spcPts val="0"/>
              </a:spcAft>
            </a:pP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</a:rPr>
              <a:t>Интеграция</a:t>
            </a:r>
            <a:endParaRPr lang="ru-RU" sz="1100" b="1" dirty="0">
              <a:solidFill>
                <a:schemeClr val="accent6">
                  <a:lumMod val="75000"/>
                </a:schemeClr>
              </a:solidFill>
              <a:ea typeface="Times New Roman"/>
            </a:endParaRPr>
          </a:p>
          <a:p>
            <a:pPr marL="88900" algn="ctr">
              <a:lnSpc>
                <a:spcPts val="1030"/>
              </a:lnSpc>
              <a:spcAft>
                <a:spcPts val="0"/>
              </a:spcAft>
            </a:pP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</a:rPr>
              <a:t>в цифровые</a:t>
            </a:r>
            <a:endParaRPr lang="ru-RU" sz="1100" b="1" dirty="0">
              <a:solidFill>
                <a:schemeClr val="accent6">
                  <a:lumMod val="75000"/>
                </a:schemeClr>
              </a:solidFill>
              <a:ea typeface="Times New Roman"/>
            </a:endParaRPr>
          </a:p>
          <a:p>
            <a:pPr marL="88900" algn="ctr">
              <a:lnSpc>
                <a:spcPts val="1100"/>
              </a:lnSpc>
              <a:spcAft>
                <a:spcPts val="0"/>
              </a:spcAft>
            </a:pPr>
            <a:r>
              <a:rPr lang="ru-RU" sz="1100" b="1" dirty="0" smtClean="0">
                <a:solidFill>
                  <a:schemeClr val="accent6">
                    <a:lumMod val="75000"/>
                  </a:schemeClr>
                </a:solidFill>
              </a:rPr>
              <a:t>Экосистемы</a:t>
            </a:r>
          </a:p>
          <a:p>
            <a:pPr marL="88900" algn="ctr">
              <a:lnSpc>
                <a:spcPts val="1100"/>
              </a:lnSpc>
              <a:spcAft>
                <a:spcPts val="0"/>
              </a:spcAft>
            </a:pPr>
            <a:endParaRPr lang="ru-RU" sz="1100" b="1" dirty="0">
              <a:solidFill>
                <a:schemeClr val="accent6">
                  <a:lumMod val="75000"/>
                </a:schemeClr>
              </a:solidFill>
              <a:latin typeface="+mj-lt"/>
              <a:ea typeface="Times New Roman"/>
            </a:endParaRPr>
          </a:p>
          <a:p>
            <a:pPr marL="88900" algn="ctr">
              <a:lnSpc>
                <a:spcPts val="1100"/>
              </a:lnSpc>
              <a:spcAft>
                <a:spcPts val="0"/>
              </a:spcAft>
            </a:pPr>
            <a:r>
              <a:rPr lang="ru-RU" sz="11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/>
              </a:rPr>
              <a:t>10 баллов</a:t>
            </a:r>
            <a:endParaRPr lang="ru-RU" sz="1100" b="1" dirty="0">
              <a:solidFill>
                <a:schemeClr val="accent6">
                  <a:lumMod val="75000"/>
                </a:schemeClr>
              </a:solidFill>
              <a:latin typeface="+mj-lt"/>
              <a:ea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232" y="1988840"/>
            <a:ext cx="1152128" cy="47326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288368" y="1988840"/>
            <a:ext cx="1152128" cy="47326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512504" y="1988840"/>
            <a:ext cx="1152128" cy="47326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736640" y="1988840"/>
            <a:ext cx="1152128" cy="47326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960776" y="1988840"/>
            <a:ext cx="1152128" cy="47326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184912" y="1988840"/>
            <a:ext cx="1152128" cy="47326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409048" y="1988840"/>
            <a:ext cx="1152128" cy="47326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8617632" y="1988840"/>
            <a:ext cx="1152128" cy="47326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2008" y="2060848"/>
            <a:ext cx="8496944" cy="279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Система управления </a:t>
            </a:r>
            <a:r>
              <a:rPr lang="ru-RU" sz="2000" dirty="0" smtClean="0"/>
              <a:t>жизненным</a:t>
            </a:r>
            <a:r>
              <a:rPr lang="ru-RU" dirty="0" smtClean="0"/>
              <a:t> циклом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72008" y="2469269"/>
            <a:ext cx="1152128" cy="48436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CAD/CAM/CAE</a:t>
            </a:r>
            <a:endParaRPr lang="ru-RU" sz="12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6937" y="3043626"/>
            <a:ext cx="1152128" cy="48436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Цифровые двойники</a:t>
            </a:r>
            <a:endParaRPr lang="ru-RU" sz="12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2008" y="3642333"/>
            <a:ext cx="1152128" cy="48436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Имитационное моделирование</a:t>
            </a:r>
            <a:endParaRPr lang="ru-RU" sz="11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296144" y="2464604"/>
            <a:ext cx="1136576" cy="48436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Цифровые двойники</a:t>
            </a:r>
            <a:endParaRPr lang="ru-RU" sz="12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296144" y="3102108"/>
            <a:ext cx="1152128" cy="48436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C</a:t>
            </a:r>
            <a:r>
              <a:rPr lang="en-US" sz="1200" dirty="0" smtClean="0"/>
              <a:t>RM </a:t>
            </a:r>
            <a:r>
              <a:rPr lang="ru-RU" sz="1200" dirty="0" smtClean="0"/>
              <a:t>система</a:t>
            </a:r>
            <a:endParaRPr lang="ru-RU" sz="12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744416" y="3554486"/>
            <a:ext cx="1152128" cy="48436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Аддитивное производство    (3</a:t>
            </a:r>
            <a:r>
              <a:rPr lang="en-US" sz="1050" dirty="0" smtClean="0"/>
              <a:t>D</a:t>
            </a:r>
            <a:r>
              <a:rPr lang="ru-RU" sz="1050" dirty="0" smtClean="0"/>
              <a:t> печать)</a:t>
            </a:r>
            <a:endParaRPr lang="ru-RU" sz="105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8617632" y="2418430"/>
            <a:ext cx="1179443" cy="48436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Приложения и </a:t>
            </a:r>
            <a:r>
              <a:rPr lang="en-US" sz="1200" dirty="0" smtClean="0"/>
              <a:t>API</a:t>
            </a:r>
            <a:endParaRPr lang="ru-RU" sz="12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8610803" y="2998465"/>
            <a:ext cx="1165786" cy="48436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Цифровые транзакции</a:t>
            </a:r>
            <a:endParaRPr lang="ru-RU" sz="12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2520280" y="2494180"/>
            <a:ext cx="3600400" cy="3010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MES</a:t>
            </a:r>
            <a:endParaRPr lang="ru-RU" sz="12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744416" y="2854220"/>
            <a:ext cx="2376264" cy="2119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Промышленный </a:t>
            </a:r>
            <a:r>
              <a:rPr lang="en-US" sz="1200" dirty="0" smtClean="0"/>
              <a:t>IOT</a:t>
            </a:r>
            <a:endParaRPr lang="ru-RU" sz="12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3728864" y="3142252"/>
            <a:ext cx="2376264" cy="2119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Средства идентификации</a:t>
            </a:r>
            <a:endParaRPr lang="ru-RU" sz="12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6192688" y="2413408"/>
            <a:ext cx="2367418" cy="49918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Приложения и </a:t>
            </a:r>
            <a:r>
              <a:rPr lang="en-US" sz="1200" dirty="0" smtClean="0"/>
              <a:t>API</a:t>
            </a:r>
            <a:endParaRPr lang="ru-RU" sz="12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7435595" y="3197854"/>
            <a:ext cx="1124512" cy="2874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IOT</a:t>
            </a:r>
            <a:endParaRPr lang="ru-RU" sz="12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6192688" y="3674432"/>
            <a:ext cx="2376263" cy="3910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Цифровые транзакции</a:t>
            </a:r>
            <a:endParaRPr lang="ru-RU" sz="1200" dirty="0"/>
          </a:p>
        </p:txBody>
      </p:sp>
      <p:sp>
        <p:nvSpPr>
          <p:cNvPr id="52" name="Номер слайда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4307" y="4161128"/>
            <a:ext cx="9723803" cy="2802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Искусственный </a:t>
            </a:r>
            <a:r>
              <a:rPr lang="ru-RU" sz="1200" dirty="0" smtClean="0"/>
              <a:t>интеллект (планирование поставок, производство, продажи/сервис)- </a:t>
            </a:r>
            <a:r>
              <a:rPr lang="ru-RU" sz="1400" b="1" dirty="0" smtClean="0"/>
              <a:t>20 баллов</a:t>
            </a:r>
            <a:endParaRPr lang="ru-RU" sz="1400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1288366" y="4540858"/>
            <a:ext cx="8473617" cy="2545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Облачные технологии (планирование поставок, производство, продажи/сервис)- </a:t>
            </a:r>
            <a:r>
              <a:rPr lang="ru-RU" sz="1400" b="1" dirty="0"/>
              <a:t>20 баллов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70114" y="5013176"/>
            <a:ext cx="8491062" cy="2823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Большие данные и продвинутая аналитика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2520279" y="5373216"/>
            <a:ext cx="6039827" cy="2564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Роботы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42694" y="6173500"/>
            <a:ext cx="1154833" cy="4401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Новые материалы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3736640" y="6191557"/>
            <a:ext cx="1152128" cy="40238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Новые материалы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51056" y="5513340"/>
            <a:ext cx="1152127" cy="3880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/>
              <a:t>Дополненная и виртуальная реальность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6197437" y="5673337"/>
            <a:ext cx="2376264" cy="3880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/>
              <a:t>Дополненная и виртуальная реальность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2519028" y="5673337"/>
            <a:ext cx="3587047" cy="3880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Беспилотные транспортные средства и </a:t>
            </a:r>
            <a:r>
              <a:rPr lang="ru-RU" sz="1200" dirty="0" err="1"/>
              <a:t>дроны</a:t>
            </a:r>
            <a:endParaRPr lang="ru-RU" sz="1200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2519028" y="6345718"/>
            <a:ext cx="1152128" cy="2834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Блокчейн</a:t>
            </a:r>
            <a:endParaRPr lang="ru-RU" sz="12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6191944" y="6254959"/>
            <a:ext cx="2361456" cy="27558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Блокчейн</a:t>
            </a:r>
            <a:endParaRPr lang="ru-R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5534550" y="811253"/>
            <a:ext cx="359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ООО ЦИБ </a:t>
            </a:r>
            <a:r>
              <a:rPr lang="ru-RU" i="1" dirty="0" smtClean="0">
                <a:solidFill>
                  <a:srgbClr val="FF0000"/>
                </a:solidFill>
              </a:rPr>
              <a:t>набрано 40 баллов 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353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ntelligentcontentslide.jpg (1747×108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906000" cy="621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Уровень цифровой зрелости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488" y="1196752"/>
            <a:ext cx="9145016" cy="475252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1800" b="1" dirty="0" smtClean="0"/>
              <a:t>Низкий уровень </a:t>
            </a:r>
            <a:r>
              <a:rPr lang="ru-RU" sz="1800" dirty="0" smtClean="0"/>
              <a:t>(70 </a:t>
            </a:r>
            <a:r>
              <a:rPr lang="ru-RU" sz="1800" dirty="0"/>
              <a:t>баллов и </a:t>
            </a:r>
            <a:r>
              <a:rPr lang="ru-RU" sz="1800" dirty="0" smtClean="0"/>
              <a:t>ниже) –  требуются </a:t>
            </a:r>
            <a:r>
              <a:rPr lang="ru-RU" sz="1800" dirty="0"/>
              <a:t>меры по развитию</a:t>
            </a:r>
            <a:r>
              <a:rPr lang="ru-RU" sz="1800" b="1" dirty="0"/>
              <a:t> </a:t>
            </a:r>
            <a:r>
              <a:rPr lang="ru-RU" sz="1800" dirty="0"/>
              <a:t>процессов управления организацией и продолжению автоматизации процессов, без которых реализация проектов цифровой трансформации будет иметь существенные </a:t>
            </a:r>
            <a:r>
              <a:rPr lang="ru-RU" sz="1800" dirty="0" smtClean="0"/>
              <a:t>риски</a:t>
            </a:r>
            <a:r>
              <a:rPr lang="ru-RU" sz="1800" dirty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b="1" dirty="0" smtClean="0"/>
              <a:t>Базовый уровень </a:t>
            </a:r>
            <a:r>
              <a:rPr lang="ru-RU" sz="1800" dirty="0" smtClean="0"/>
              <a:t>(от </a:t>
            </a:r>
            <a:r>
              <a:rPr lang="ru-RU" sz="1800" dirty="0"/>
              <a:t>70 до 110 </a:t>
            </a:r>
            <a:r>
              <a:rPr lang="ru-RU" sz="1800" dirty="0" smtClean="0"/>
              <a:t>баллов)</a:t>
            </a:r>
            <a:r>
              <a:rPr lang="ru-RU" sz="1800" b="1" dirty="0" smtClean="0"/>
              <a:t> </a:t>
            </a:r>
            <a:r>
              <a:rPr lang="ru-RU" sz="1800" dirty="0"/>
              <a:t>-</a:t>
            </a:r>
            <a:r>
              <a:rPr lang="ru-RU" sz="1800" b="1" dirty="0"/>
              <a:t> </a:t>
            </a:r>
            <a:r>
              <a:rPr lang="ru-RU" sz="1800" dirty="0" smtClean="0"/>
              <a:t>достаточный </a:t>
            </a:r>
            <a:r>
              <a:rPr lang="ru-RU" sz="1800" dirty="0"/>
              <a:t>для начала</a:t>
            </a:r>
            <a:r>
              <a:rPr lang="ru-RU" sz="1800" b="1" dirty="0"/>
              <a:t> </a:t>
            </a:r>
            <a:r>
              <a:rPr lang="ru-RU" sz="1800" dirty="0"/>
              <a:t>реализации проектов цифровой трансформации, требуется четкое планирование ресурсов, приоритезация задач и </a:t>
            </a:r>
            <a:r>
              <a:rPr lang="ru-RU" sz="1800" dirty="0" smtClean="0"/>
              <a:t>инициатив</a:t>
            </a:r>
            <a:r>
              <a:rPr lang="ru-RU" sz="1800" dirty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b="1" dirty="0" smtClean="0"/>
              <a:t>Продвинутый уровень </a:t>
            </a:r>
            <a:r>
              <a:rPr lang="ru-RU" sz="1800" dirty="0" smtClean="0"/>
              <a:t>(от </a:t>
            </a:r>
            <a:r>
              <a:rPr lang="ru-RU" sz="1800" dirty="0"/>
              <a:t>110 до 150 </a:t>
            </a:r>
            <a:r>
              <a:rPr lang="ru-RU" sz="1800" dirty="0" smtClean="0"/>
              <a:t>баллов) –</a:t>
            </a:r>
            <a:r>
              <a:rPr lang="ru-RU" sz="1800" b="1" dirty="0" smtClean="0"/>
              <a:t> </a:t>
            </a:r>
            <a:r>
              <a:rPr lang="ru-RU" sz="1800" dirty="0" smtClean="0"/>
              <a:t>свидетельствует о </a:t>
            </a:r>
            <a:r>
              <a:rPr lang="ru-RU" sz="1800" dirty="0"/>
              <a:t>наличии у компании</a:t>
            </a:r>
            <a:r>
              <a:rPr lang="ru-RU" sz="1800" b="1" dirty="0"/>
              <a:t> </a:t>
            </a:r>
            <a:r>
              <a:rPr lang="ru-RU" sz="1800" dirty="0"/>
              <a:t>планов и реализуемых инициатив по </a:t>
            </a:r>
            <a:r>
              <a:rPr lang="ru-RU" sz="1800" dirty="0" smtClean="0"/>
              <a:t>цифровизации</a:t>
            </a:r>
            <a:r>
              <a:rPr lang="ru-RU" sz="1800" dirty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b="1" dirty="0" smtClean="0"/>
              <a:t>Высокий уровень </a:t>
            </a:r>
            <a:r>
              <a:rPr lang="ru-RU" sz="1800" dirty="0" smtClean="0"/>
              <a:t>(от </a:t>
            </a:r>
            <a:r>
              <a:rPr lang="ru-RU" sz="1800" dirty="0"/>
              <a:t>150 до 190 </a:t>
            </a:r>
            <a:r>
              <a:rPr lang="ru-RU" sz="1800" dirty="0" smtClean="0"/>
              <a:t>баллов) - характеризуется</a:t>
            </a:r>
            <a:r>
              <a:rPr lang="ru-RU" sz="1800" b="1" dirty="0" smtClean="0"/>
              <a:t> </a:t>
            </a:r>
            <a:r>
              <a:rPr lang="ru-RU" sz="1800" dirty="0"/>
              <a:t>интеграцией процессов цифровизации в операционную и производственную деятельность </a:t>
            </a:r>
            <a:r>
              <a:rPr lang="ru-RU" sz="1800" dirty="0" smtClean="0"/>
              <a:t>компании.</a:t>
            </a:r>
            <a:endParaRPr lang="ru-RU" sz="1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b="1" dirty="0" smtClean="0"/>
              <a:t>Отраслевой лидер </a:t>
            </a:r>
            <a:r>
              <a:rPr lang="ru-RU" sz="1800" dirty="0" smtClean="0"/>
              <a:t>(от </a:t>
            </a:r>
            <a:r>
              <a:rPr lang="ru-RU" sz="1800" dirty="0"/>
              <a:t>190 до 250 </a:t>
            </a:r>
            <a:r>
              <a:rPr lang="ru-RU" sz="1800" dirty="0" smtClean="0"/>
              <a:t>баллов) – управляет </a:t>
            </a:r>
            <a:r>
              <a:rPr lang="ru-RU" sz="1800" b="1" dirty="0" smtClean="0"/>
              <a:t> </a:t>
            </a:r>
            <a:r>
              <a:rPr lang="ru-RU" sz="1800" dirty="0"/>
              <a:t>ростом стоимости бизнеса за счет внедрения новых цифровых технологий, продуктов и </a:t>
            </a:r>
            <a:r>
              <a:rPr lang="ru-RU" sz="1800" dirty="0" smtClean="0"/>
              <a:t>услуг.</a:t>
            </a:r>
            <a:endParaRPr lang="ru-RU" sz="1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b="1" dirty="0" smtClean="0"/>
              <a:t>Драйвер</a:t>
            </a:r>
            <a:r>
              <a:rPr lang="ru-RU" sz="1800" dirty="0" smtClean="0"/>
              <a:t> </a:t>
            </a:r>
            <a:r>
              <a:rPr lang="ru-RU" sz="1800" b="1" dirty="0"/>
              <a:t>цифровой трансформации</a:t>
            </a:r>
            <a:r>
              <a:rPr lang="ru-RU" sz="1800" b="1" dirty="0" smtClean="0"/>
              <a:t> </a:t>
            </a:r>
            <a:r>
              <a:rPr lang="ru-RU" sz="1800" dirty="0" smtClean="0"/>
              <a:t>(свыше </a:t>
            </a:r>
            <a:r>
              <a:rPr lang="ru-RU" sz="1800" dirty="0"/>
              <a:t>250 </a:t>
            </a:r>
            <a:r>
              <a:rPr lang="ru-RU" sz="1800" dirty="0" smtClean="0"/>
              <a:t>баллов)</a:t>
            </a:r>
            <a:r>
              <a:rPr lang="ru-RU" sz="1800" b="1" dirty="0" smtClean="0"/>
              <a:t> </a:t>
            </a:r>
            <a:r>
              <a:rPr lang="ru-RU" sz="1800" dirty="0"/>
              <a:t>–</a:t>
            </a:r>
            <a:r>
              <a:rPr lang="ru-RU" sz="1800" b="1" dirty="0"/>
              <a:t> </a:t>
            </a:r>
            <a:r>
              <a:rPr lang="ru-RU" sz="1800" dirty="0" smtClean="0"/>
              <a:t>осуществляет </a:t>
            </a:r>
            <a:r>
              <a:rPr lang="ru-RU" sz="1800" dirty="0"/>
              <a:t>опережающее внедрение цифровых решений и </a:t>
            </a:r>
            <a:r>
              <a:rPr lang="ru-RU" sz="1800" dirty="0" smtClean="0"/>
              <a:t>формирующий </a:t>
            </a:r>
            <a:r>
              <a:rPr lang="ru-RU" sz="1800" dirty="0"/>
              <a:t>вокруг себя цифровую среду для интеграции партнеров </a:t>
            </a:r>
            <a:r>
              <a:rPr lang="ru-RU" sz="1800" dirty="0" smtClean="0"/>
              <a:t>/поставщиков /клиентов.</a:t>
            </a:r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396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ntelligentcontentslide.jpg (1747×108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906000" cy="621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084" y="158794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ООО ЦИБ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– набрано 195 баллов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516" y="3011067"/>
            <a:ext cx="8712968" cy="3096344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4000" b="1" dirty="0" smtClean="0">
                <a:solidFill>
                  <a:srgbClr val="4F81BD">
                    <a:lumMod val="75000"/>
                  </a:srgbClr>
                </a:solidFill>
                <a:ea typeface="+mj-ea"/>
                <a:cs typeface="+mj-cs"/>
              </a:rPr>
              <a:t> </a:t>
            </a:r>
            <a:r>
              <a:rPr lang="ru-RU" sz="4000" b="1" dirty="0">
                <a:solidFill>
                  <a:srgbClr val="4F81BD">
                    <a:lumMod val="75000"/>
                  </a:srgbClr>
                </a:solidFill>
                <a:ea typeface="+mj-ea"/>
                <a:cs typeface="+mj-cs"/>
              </a:rPr>
              <a:t>Уровень цифровой </a:t>
            </a:r>
            <a:r>
              <a:rPr lang="ru-RU" sz="4000" b="1" dirty="0" smtClean="0">
                <a:solidFill>
                  <a:srgbClr val="4F81BD">
                    <a:lumMod val="75000"/>
                  </a:srgbClr>
                </a:solidFill>
                <a:ea typeface="+mj-ea"/>
                <a:cs typeface="+mj-cs"/>
              </a:rPr>
              <a:t>зрелости - </a:t>
            </a:r>
            <a:r>
              <a:rPr lang="ru-RU" sz="3600" b="1" dirty="0" smtClean="0"/>
              <a:t>Отраслевой лидер </a:t>
            </a:r>
            <a:r>
              <a:rPr lang="ru-RU" sz="3600" dirty="0" smtClean="0"/>
              <a:t>(от </a:t>
            </a:r>
            <a:r>
              <a:rPr lang="ru-RU" sz="3600" dirty="0"/>
              <a:t>190 до 250 </a:t>
            </a:r>
            <a:r>
              <a:rPr lang="ru-RU" sz="3600" dirty="0" smtClean="0"/>
              <a:t>баллов)</a:t>
            </a:r>
            <a:endParaRPr lang="ru-RU" sz="1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365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ntelligentcontentslide.jpg (1747×108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906000" cy="621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3252" y="649858"/>
            <a:ext cx="9659496" cy="522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98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ntelligentcontentslide.jpg (1747×108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906000" cy="621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72680" y="367578"/>
            <a:ext cx="5026620" cy="6100388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2144688" y="3140968"/>
            <a:ext cx="4954612" cy="17281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448944" y="4221088"/>
            <a:ext cx="2448272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576736" y="4365104"/>
            <a:ext cx="4248472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097016" y="3983340"/>
            <a:ext cx="18002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55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ntelligentcontentslide.jpg (1747×108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906000" cy="621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  <p:sp>
        <p:nvSpPr>
          <p:cNvPr id="3" name="Блок-схема: документ 2"/>
          <p:cNvSpPr/>
          <p:nvPr/>
        </p:nvSpPr>
        <p:spPr>
          <a:xfrm>
            <a:off x="416496" y="1124744"/>
            <a:ext cx="2808312" cy="2702639"/>
          </a:xfrm>
          <a:prstGeom prst="flowChart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МИНПРОТОРГ РОССИИ</a:t>
            </a:r>
          </a:p>
          <a:p>
            <a:pPr algn="ctr"/>
            <a:r>
              <a:rPr lang="ru-RU" sz="2800" dirty="0" smtClean="0"/>
              <a:t>- МЕТОДОЛОГ,</a:t>
            </a:r>
          </a:p>
          <a:p>
            <a:pPr algn="ctr"/>
            <a:r>
              <a:rPr lang="ru-RU" sz="2800" dirty="0"/>
              <a:t>м</a:t>
            </a:r>
            <a:r>
              <a:rPr lang="ru-RU" sz="2800" dirty="0" smtClean="0"/>
              <a:t>еханизм стимулирования</a:t>
            </a:r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72680" y="170637"/>
            <a:ext cx="597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Практическая реализация кейса «Цифровой паспорт предприятия»</a:t>
            </a:r>
            <a:endParaRPr lang="ru-RU" sz="2800" b="1" dirty="0"/>
          </a:p>
        </p:txBody>
      </p:sp>
      <p:sp useBgFill="1">
        <p:nvSpPr>
          <p:cNvPr id="8" name="TextBox 7"/>
          <p:cNvSpPr txBox="1"/>
          <p:nvPr/>
        </p:nvSpPr>
        <p:spPr>
          <a:xfrm>
            <a:off x="3743136" y="1091068"/>
            <a:ext cx="2232248" cy="1815882"/>
          </a:xfrm>
          <a:prstGeom prst="rect">
            <a:avLst/>
          </a:prstGeom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ТПП России  (регионы)</a:t>
            </a:r>
          </a:p>
          <a:p>
            <a:r>
              <a:rPr lang="ru-RU" sz="2800" dirty="0" smtClean="0"/>
              <a:t>- ЭКСПЕРТ, ТЕХНОЛОГ  </a:t>
            </a:r>
            <a:endParaRPr lang="ru-RU" sz="2800" dirty="0"/>
          </a:p>
        </p:txBody>
      </p:sp>
      <p:sp>
        <p:nvSpPr>
          <p:cNvPr id="9" name="Стрелка вниз 8"/>
          <p:cNvSpPr/>
          <p:nvPr/>
        </p:nvSpPr>
        <p:spPr>
          <a:xfrm rot="19353977">
            <a:off x="2509093" y="3743042"/>
            <a:ext cx="301034" cy="14664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3579">
            <a:off x="4358343" y="3159129"/>
            <a:ext cx="1088763" cy="1336505"/>
          </a:xfrm>
          <a:prstGeom prst="rect">
            <a:avLst/>
          </a:prstGeom>
        </p:spPr>
      </p:pic>
      <p:sp useBgFill="1">
        <p:nvSpPr>
          <p:cNvPr id="13" name="TextBox 12"/>
          <p:cNvSpPr txBox="1"/>
          <p:nvPr/>
        </p:nvSpPr>
        <p:spPr>
          <a:xfrm>
            <a:off x="6295992" y="1077214"/>
            <a:ext cx="3566136" cy="2677656"/>
          </a:xfrm>
          <a:prstGeom prst="rect">
            <a:avLst/>
          </a:prstGeom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ОРГАНЫ ВЛАСТИ РЕГИОНА</a:t>
            </a:r>
          </a:p>
          <a:p>
            <a:r>
              <a:rPr lang="ru-RU" sz="2800" dirty="0" smtClean="0"/>
              <a:t>- инициализация, контроль, адаптация (механизма стимулирования)</a:t>
            </a:r>
            <a:endParaRPr lang="ru-RU" sz="28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88860">
            <a:off x="7610177" y="3664868"/>
            <a:ext cx="1731414" cy="17070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60713" y="5239970"/>
            <a:ext cx="5688632" cy="461665"/>
          </a:xfrm>
          <a:prstGeom prst="rect">
            <a:avLst/>
          </a:prstGeom>
          <a:solidFill>
            <a:schemeClr val="bg1">
              <a:alpha val="92000"/>
            </a:schemeClr>
          </a:solidFill>
          <a:ln w="28575">
            <a:solidFill>
              <a:schemeClr val="accent6"/>
            </a:solidFill>
            <a:bevel/>
          </a:ln>
          <a:scene3d>
            <a:camera prst="orthographicFront"/>
            <a:lightRig rig="threePt" dir="t"/>
          </a:scene3d>
          <a:sp3d>
            <a:bevelB prst="relaxedInset"/>
          </a:sp3d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ЦИФРОВОЙ ПАСПОРТ ПРЕДПРИЯТИЯ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44639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ntelligentcontentslide.jpg (1747×108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906000" cy="621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936776" y="1988840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 !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2540" y="2749670"/>
            <a:ext cx="828092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ПЛЕТНЁВ ПАВЕЛ ВАЛЕРЬЕВИЧ </a:t>
            </a:r>
            <a:r>
              <a:rPr lang="ru-RU" sz="2000" dirty="0" smtClean="0"/>
              <a:t>– </a:t>
            </a:r>
          </a:p>
          <a:p>
            <a:r>
              <a:rPr lang="ru-RU" sz="2000" dirty="0" smtClean="0"/>
              <a:t>Председатель Комитета Алтайской ТПП по информационным технологиям,</a:t>
            </a:r>
          </a:p>
          <a:p>
            <a:r>
              <a:rPr lang="ru-RU" sz="2000" dirty="0" smtClean="0"/>
              <a:t>учредитель компании ООО «Центр Информационной Безопасности»</a:t>
            </a:r>
          </a:p>
          <a:p>
            <a:r>
              <a:rPr lang="ru-RU" sz="2000" dirty="0" smtClean="0"/>
              <a:t>Барнаул, Алтайский край</a:t>
            </a:r>
          </a:p>
          <a:p>
            <a:r>
              <a:rPr lang="en-US" sz="2000" dirty="0" smtClean="0"/>
              <a:t>E-mail – </a:t>
            </a:r>
            <a:r>
              <a:rPr lang="en-US" sz="2000" dirty="0" smtClean="0">
                <a:hlinkClick r:id="rId3"/>
              </a:rPr>
              <a:t>ppv@secret-net.ru</a:t>
            </a:r>
            <a:endParaRPr lang="en-US" sz="2000" dirty="0" smtClean="0"/>
          </a:p>
          <a:p>
            <a:r>
              <a:rPr lang="ru-RU" sz="2000" dirty="0" smtClean="0"/>
              <a:t>Тел.+7-923-655-0300</a:t>
            </a:r>
          </a:p>
          <a:p>
            <a:r>
              <a:rPr lang="ru-RU" sz="2000" dirty="0" smtClean="0"/>
              <a:t>Почтовый адрес, 6560 , Алтайский край, Барнаул, ул. Северо-Западная, 159,</a:t>
            </a:r>
          </a:p>
          <a:p>
            <a:r>
              <a:rPr lang="ru-RU" sz="2000" dirty="0" smtClean="0"/>
              <a:t>ООО «ЦИБ»</a:t>
            </a:r>
          </a:p>
          <a:p>
            <a:r>
              <a:rPr lang="en-US" sz="2000" dirty="0" smtClean="0">
                <a:hlinkClick r:id="rId4"/>
              </a:rPr>
              <a:t>www.secret-net.ru</a:t>
            </a:r>
            <a:endParaRPr lang="en-US" sz="2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2110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ntelligentcontentslide.jpg (1747×108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906000" cy="621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48544" y="1556792"/>
            <a:ext cx="4392488" cy="252028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1 </a:t>
            </a:r>
            <a:r>
              <a:rPr lang="ru-RU" sz="2000" b="1" dirty="0" smtClean="0"/>
              <a:t> </a:t>
            </a:r>
            <a:r>
              <a:rPr lang="ru-RU" sz="2400" b="1" dirty="0" smtClean="0"/>
              <a:t>Оценка уровня готовности </a:t>
            </a:r>
            <a:r>
              <a:rPr lang="ru-RU" sz="2000" dirty="0" smtClean="0"/>
              <a:t>компании к Цифровой трансформации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393553"/>
            <a:ext cx="89154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2-ступенчатая модель оценки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уровня цифровой зрелости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32033" y="3501008"/>
            <a:ext cx="4464496" cy="255691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2</a:t>
            </a:r>
            <a:r>
              <a:rPr lang="ru-RU" sz="2400" b="1" dirty="0" smtClean="0"/>
              <a:t> Оценка </a:t>
            </a:r>
            <a:r>
              <a:rPr lang="ru-RU" sz="2400" b="1" dirty="0"/>
              <a:t>уровня </a:t>
            </a:r>
            <a:r>
              <a:rPr lang="ru-RU" sz="2400" b="1" dirty="0" smtClean="0"/>
              <a:t>внедрения  </a:t>
            </a:r>
            <a:r>
              <a:rPr lang="ru-RU" sz="2000" dirty="0" smtClean="0"/>
              <a:t>цифровых </a:t>
            </a:r>
            <a:r>
              <a:rPr lang="ru-RU" sz="2000" dirty="0"/>
              <a:t>технологий и </a:t>
            </a:r>
            <a:r>
              <a:rPr lang="ru-RU" sz="2000" dirty="0" smtClean="0"/>
              <a:t>их </a:t>
            </a:r>
          </a:p>
          <a:p>
            <a:pPr algn="ctr"/>
            <a:r>
              <a:rPr lang="ru-RU" sz="2000" dirty="0" smtClean="0"/>
              <a:t>влияния </a:t>
            </a:r>
            <a:r>
              <a:rPr lang="ru-RU" sz="2000" dirty="0"/>
              <a:t>на </a:t>
            </a:r>
            <a:r>
              <a:rPr lang="ru-RU" sz="2000" dirty="0" smtClean="0"/>
              <a:t>бизнес-модель </a:t>
            </a:r>
          </a:p>
          <a:p>
            <a:pPr algn="ctr"/>
            <a:r>
              <a:rPr lang="ru-RU" sz="2000" dirty="0" smtClean="0"/>
              <a:t>компании</a:t>
            </a:r>
            <a:endParaRPr lang="ru-RU" sz="2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050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intelligentcontentslide.jpg (1747×108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906000" cy="621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506506" y="332656"/>
            <a:ext cx="9127014" cy="22322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Уровень готовности   промышленного предприятия к цифровой трансформации:</a:t>
            </a:r>
          </a:p>
          <a:p>
            <a:pPr marL="0" indent="0">
              <a:buNone/>
            </a:pPr>
            <a:r>
              <a:rPr lang="ru-RU" b="1" dirty="0" smtClean="0"/>
              <a:t>оценка </a:t>
            </a:r>
            <a:r>
              <a:rPr lang="ru-RU" b="1" dirty="0"/>
              <a:t>ключевых </a:t>
            </a:r>
            <a:r>
              <a:rPr lang="ru-RU" b="1" dirty="0" smtClean="0"/>
              <a:t>факторов</a:t>
            </a:r>
            <a:endParaRPr lang="ru-RU" b="1" dirty="0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982137585"/>
              </p:ext>
            </p:extLst>
          </p:nvPr>
        </p:nvGraphicFramePr>
        <p:xfrm>
          <a:off x="1856656" y="2276872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017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ntelligentcontentslide.jpg (1747×108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346"/>
            <a:ext cx="9906000" cy="621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7" y="260648"/>
            <a:ext cx="9858300" cy="1143000"/>
          </a:xfrm>
        </p:spPr>
        <p:txBody>
          <a:bodyPr>
            <a:noAutofit/>
          </a:bodyPr>
          <a:lstStyle/>
          <a:p>
            <a:pPr marL="0" indent="0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Уровень готовности   промышленного предприятия к цифровой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трансформации: </a:t>
            </a:r>
            <a:r>
              <a:rPr lang="ru-RU" sz="2800" b="1" dirty="0" smtClean="0"/>
              <a:t>оценка </a:t>
            </a:r>
            <a:r>
              <a:rPr lang="ru-RU" sz="2800" b="1" dirty="0"/>
              <a:t>ключевых факторов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365144148"/>
              </p:ext>
            </p:extLst>
          </p:nvPr>
        </p:nvGraphicFramePr>
        <p:xfrm>
          <a:off x="416496" y="1196752"/>
          <a:ext cx="8928992" cy="5441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48944" y="1156102"/>
            <a:ext cx="4079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Максимальное количество баллов - 25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16896" y="3861048"/>
            <a:ext cx="4079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Максимальное количество баллов - 25</a:t>
            </a:r>
          </a:p>
        </p:txBody>
      </p:sp>
    </p:spTree>
    <p:extLst>
      <p:ext uri="{BB962C8B-B14F-4D97-AF65-F5344CB8AC3E}">
        <p14:creationId xmlns:p14="http://schemas.microsoft.com/office/powerpoint/2010/main" val="3154697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ntelligentcontentslide.jpg (1747×108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346"/>
            <a:ext cx="9906000" cy="621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7" y="260648"/>
            <a:ext cx="9858300" cy="1143000"/>
          </a:xfrm>
        </p:spPr>
        <p:txBody>
          <a:bodyPr>
            <a:noAutofit/>
          </a:bodyPr>
          <a:lstStyle/>
          <a:p>
            <a:pPr marL="0" indent="0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Уровень готовности   промышленного предприятия к цифровой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трансформации: </a:t>
            </a:r>
            <a:r>
              <a:rPr lang="ru-RU" sz="2800" b="1" dirty="0" smtClean="0"/>
              <a:t>оценка </a:t>
            </a:r>
            <a:r>
              <a:rPr lang="ru-RU" sz="2800" b="1" dirty="0"/>
              <a:t>ключевых </a:t>
            </a:r>
            <a:r>
              <a:rPr lang="ru-RU" sz="2800" b="1" dirty="0" smtClean="0"/>
              <a:t>факторов </a:t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FF0000"/>
                </a:solidFill>
              </a:rPr>
              <a:t>ООО ЦИБ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337515169"/>
              </p:ext>
            </p:extLst>
          </p:nvPr>
        </p:nvGraphicFramePr>
        <p:xfrm>
          <a:off x="416496" y="1196752"/>
          <a:ext cx="8928992" cy="5441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48944" y="1156102"/>
            <a:ext cx="2991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Набрано баллов – 25 (из 25)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16896" y="3861048"/>
            <a:ext cx="2991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Набрано баллов – 15 (из 25)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09987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ntelligentcontentslide.jpg (1747×108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346"/>
            <a:ext cx="9906000" cy="621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7" y="260648"/>
            <a:ext cx="9858300" cy="1143000"/>
          </a:xfrm>
        </p:spPr>
        <p:txBody>
          <a:bodyPr>
            <a:noAutofit/>
          </a:bodyPr>
          <a:lstStyle/>
          <a:p>
            <a:pPr marL="0" indent="0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Уровень готовности   промышленного предприятия к цифровой трансформации: </a:t>
            </a:r>
            <a:r>
              <a:rPr lang="ru-RU" sz="2800" b="1" dirty="0" smtClean="0"/>
              <a:t>оценка ключевых факторов</a:t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631244499"/>
              </p:ext>
            </p:extLst>
          </p:nvPr>
        </p:nvGraphicFramePr>
        <p:xfrm>
          <a:off x="416496" y="1196752"/>
          <a:ext cx="928903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448944" y="1115452"/>
            <a:ext cx="4124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Максимальное количество баллов – 20</a:t>
            </a:r>
            <a:endParaRPr lang="ru-RU" b="1" dirty="0"/>
          </a:p>
          <a:p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56978" y="2996952"/>
            <a:ext cx="4079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Максимальное количество баллов - </a:t>
            </a:r>
            <a:r>
              <a:rPr lang="ru-RU" b="1" dirty="0" smtClean="0"/>
              <a:t>20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48943" y="4859868"/>
            <a:ext cx="4079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Максимальное количество баллов - </a:t>
            </a:r>
            <a:r>
              <a:rPr lang="ru-RU" b="1" dirty="0" smtClean="0"/>
              <a:t>20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3137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ntelligentcontentslide.jpg (1747×108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346"/>
            <a:ext cx="9906000" cy="621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7" y="260648"/>
            <a:ext cx="9858300" cy="1143000"/>
          </a:xfrm>
        </p:spPr>
        <p:txBody>
          <a:bodyPr>
            <a:noAutofit/>
          </a:bodyPr>
          <a:lstStyle/>
          <a:p>
            <a:pPr marL="0" indent="0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Уровень готовности   промышленного предприятия к цифровой трансформации: </a:t>
            </a:r>
            <a:r>
              <a:rPr lang="ru-RU" sz="2800" b="1" dirty="0" smtClean="0"/>
              <a:t>оценка ключевых факторов</a:t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FF0000"/>
                </a:solidFill>
              </a:rPr>
              <a:t>ООО ЦИБ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124027822"/>
              </p:ext>
            </p:extLst>
          </p:nvPr>
        </p:nvGraphicFramePr>
        <p:xfrm>
          <a:off x="416496" y="1196752"/>
          <a:ext cx="928903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448944" y="1115452"/>
            <a:ext cx="29915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Набрано баллов – 15 (из 20)</a:t>
            </a:r>
            <a:endParaRPr lang="ru-RU" b="1" dirty="0"/>
          </a:p>
          <a:p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56978" y="2996952"/>
            <a:ext cx="2991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Набрано баллов – 10 (из 20)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48943" y="4859868"/>
            <a:ext cx="2991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Набрано баллов – 10 (из 20)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98248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ntelligentcontentslide.jpg (1747×108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906000" cy="621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248" y="260648"/>
            <a:ext cx="9489504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Оценка уровня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внедрения цифровых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технологий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и их влияния на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бизнес-модель компании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ru-RU" sz="2800" b="1" dirty="0" smtClean="0"/>
              <a:t>4 уровня</a:t>
            </a:r>
            <a:endParaRPr lang="ru-RU" sz="2800" b="1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371824"/>
              </p:ext>
            </p:extLst>
          </p:nvPr>
        </p:nvGraphicFramePr>
        <p:xfrm>
          <a:off x="272480" y="1268760"/>
          <a:ext cx="928903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953000" y="3933056"/>
            <a:ext cx="1080120" cy="151216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4</a:t>
            </a:r>
            <a:endParaRPr lang="ru-RU" sz="7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53000" y="1628800"/>
            <a:ext cx="1080120" cy="151216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2</a:t>
            </a:r>
            <a:endParaRPr lang="ru-RU" sz="7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00472" y="1628800"/>
            <a:ext cx="1080120" cy="151216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1</a:t>
            </a:r>
            <a:endParaRPr lang="ru-RU" sz="7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00472" y="3933056"/>
            <a:ext cx="1080120" cy="151216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3</a:t>
            </a:r>
            <a:endParaRPr lang="ru-RU" sz="7200" b="1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60512" y="3231901"/>
            <a:ext cx="4079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Максимальное количество баллов - 20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13040" y="3244334"/>
            <a:ext cx="4079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Максимальное количество баллов - </a:t>
            </a:r>
            <a:r>
              <a:rPr lang="ru-RU" b="1" dirty="0" smtClean="0"/>
              <a:t>30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0595" y="5445223"/>
            <a:ext cx="4079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Максимальное количество баллов - 40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2454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ntelligentcontentslide.jpg (1747×108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906000" cy="621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244" y="74077"/>
            <a:ext cx="9489504" cy="1143000"/>
          </a:xfrm>
        </p:spPr>
        <p:txBody>
          <a:bodyPr>
            <a:noAutofit/>
          </a:bodyPr>
          <a:lstStyle/>
          <a:p>
            <a:pPr>
              <a:lnSpc>
                <a:spcPts val="3840"/>
              </a:lnSpc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Оценка уровня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внедрения цифровых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технологий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и их влияния на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бизнес-модель компании 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ООО ЦИБ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9816106"/>
              </p:ext>
            </p:extLst>
          </p:nvPr>
        </p:nvGraphicFramePr>
        <p:xfrm>
          <a:off x="272480" y="1268760"/>
          <a:ext cx="928903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953000" y="3933056"/>
            <a:ext cx="1080120" cy="151216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4</a:t>
            </a:r>
            <a:endParaRPr lang="ru-RU" sz="7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53000" y="1628800"/>
            <a:ext cx="1080120" cy="151216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2</a:t>
            </a:r>
            <a:endParaRPr lang="ru-RU" sz="7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00472" y="1628800"/>
            <a:ext cx="1080120" cy="151216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1</a:t>
            </a:r>
            <a:endParaRPr lang="ru-RU" sz="7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00472" y="3933056"/>
            <a:ext cx="1080120" cy="151216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3</a:t>
            </a:r>
            <a:endParaRPr lang="ru-RU" sz="7200" b="1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60512" y="3231901"/>
            <a:ext cx="2991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Набрано баллов – 10 (из 20)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13040" y="3244334"/>
            <a:ext cx="2991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Набрано баллов – 20 (из 30)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0595" y="5445223"/>
            <a:ext cx="2991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Набрано баллов – 40 (из 40)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055588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2791</TotalTime>
  <Words>1464</Words>
  <Application>Microsoft Office PowerPoint</Application>
  <PresentationFormat>Лист A4 (210x297 мм)</PresentationFormat>
  <Paragraphs>257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ОПЫТ ЗАПОЛНЕНИЯ ПАСПОРТОВ ЦИФРОВОЙ ЗРЕЛОСТИ НА ПРЕДПРИЯТИЯХ АЛТАЙСКОГО КРАЯ</vt:lpstr>
      <vt:lpstr>2-ступенчатая модель оценки  уровня цифровой зрелости </vt:lpstr>
      <vt:lpstr>Презентация PowerPoint</vt:lpstr>
      <vt:lpstr>Уровень готовности   промышленного предприятия к цифровой трансформации: оценка ключевых факторов </vt:lpstr>
      <vt:lpstr>Уровень готовности   промышленного предприятия к цифровой трансформации: оценка ключевых факторов  ООО ЦИБ </vt:lpstr>
      <vt:lpstr>Уровень готовности   промышленного предприятия к цифровой трансформации: оценка ключевых факторов </vt:lpstr>
      <vt:lpstr>Уровень готовности   промышленного предприятия к цифровой трансформации: оценка ключевых факторов ООО ЦИБ </vt:lpstr>
      <vt:lpstr>Оценка уровня внедрения цифровых технологий и их влияния на бизнес-модель компании: 4 уровня</vt:lpstr>
      <vt:lpstr>Оценка уровня внедрения цифровых технологий и их влияния на бизнес-модель компании  ООО ЦИБ</vt:lpstr>
      <vt:lpstr>Уровень внедрения цифровых технологий  в ключевых элементах VALUE CHAIN</vt:lpstr>
      <vt:lpstr>Уровень внедрения цифровых технологий  в ключевых элементах VALUE CHAIN</vt:lpstr>
      <vt:lpstr>Уровень цифровой зрелости:</vt:lpstr>
      <vt:lpstr>ООО ЦИБ – набрано 195 баллов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МЕТОДОЛОГИИ ПО ОЦЕНКЕ УРОВНЯ ЦИФРОВОЙ ЗРЕЛОСТИ ПРОМЫШЛЕННОГО ПРЕДПРИЯТИЯ</dc:title>
  <dc:creator>Маргарита</dc:creator>
  <cp:lastModifiedBy>Чумак Александр Сергеевич</cp:lastModifiedBy>
  <cp:revision>90</cp:revision>
  <cp:lastPrinted>2020-01-13T02:28:43Z</cp:lastPrinted>
  <dcterms:created xsi:type="dcterms:W3CDTF">2020-01-12T08:26:48Z</dcterms:created>
  <dcterms:modified xsi:type="dcterms:W3CDTF">2021-04-08T09:15:38Z</dcterms:modified>
</cp:coreProperties>
</file>